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ileron Heavy" panose="020B0604020202020204" charset="0"/>
      <p:regular r:id="rId21"/>
    </p:embeddedFont>
    <p:embeddedFont>
      <p:font typeface="Calibri" panose="020F0502020204030204" pitchFamily="34" charset="0"/>
      <p:regular r:id="rId22"/>
      <p:bold r:id="rId23"/>
      <p:italic r:id="rId24"/>
      <p:boldItalic r:id="rId25"/>
    </p:embeddedFont>
    <p:embeddedFont>
      <p:font typeface="Glacial Indifference" panose="020B0604020202020204" charset="0"/>
      <p:regular r:id="rId26"/>
    </p:embeddedFont>
    <p:embeddedFont>
      <p:font typeface="Glacial Indifference Bold" panose="020B0604020202020204" charset="0"/>
      <p:regular r:id="rId27"/>
    </p:embeddedFont>
    <p:embeddedFont>
      <p:font typeface="Open Sans" panose="020B0604020202020204" charset="0"/>
      <p:regular r:id="rId28"/>
    </p:embeddedFont>
    <p:embeddedFont>
      <p:font typeface="Open Sans Extra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Increase between 2016 and 2020 Voter Turnout  Rates in Key Battleground.  Of Significance were the following:</a:t>
            </a:r>
          </a:p>
          <a:p>
            <a:pPr lvl="0"/>
            <a:r>
              <a:rPr lang="en-US"/>
              <a:t>Arizona had an increase of 10.30%</a:t>
            </a:r>
          </a:p>
          <a:p>
            <a:pPr lvl="0"/>
            <a:r>
              <a:rPr lang="en-US"/>
              <a:t>Michigan had an increase of 8.70%</a:t>
            </a:r>
          </a:p>
          <a:p>
            <a:pPr lvl="0"/>
            <a:r>
              <a:rPr lang="en-US"/>
              <a:t>Georgia had an increase of 8.60%</a:t>
            </a:r>
          </a:p>
          <a:p>
            <a:pPr lvl="0"/>
            <a:r>
              <a:rPr lang="en-US"/>
              <a:t>Nevada had increase of 7.8%</a:t>
            </a:r>
          </a:p>
          <a:p>
            <a:pPr lvl="0"/>
            <a:r>
              <a:rPr lang="en-US"/>
              <a:t>Texas had an increase of 7.70%</a:t>
            </a:r>
          </a:p>
          <a:p>
            <a:pPr lvl="0"/>
            <a:r>
              <a:rPr lang="en-US"/>
              <a:t>Penn had an increase of 7.10%</a:t>
            </a:r>
          </a:p>
          <a:p>
            <a:pPr lvl="0"/>
            <a:r>
              <a:rPr lang="en-US"/>
              <a:t>Florida had an increase of 6.70%</a:t>
            </a:r>
          </a:p>
          <a:p>
            <a:pPr lvl="0"/>
            <a:r>
              <a:rPr lang="en-US"/>
              <a:t>Wisc had an increase of 6%</a:t>
            </a:r>
          </a:p>
          <a:p>
            <a:pPr lvl="0"/>
            <a:endParaRPr lang="en-US"/>
          </a:p>
          <a:p>
            <a:pPr lvl="0"/>
            <a:r>
              <a:rPr lang="en-US"/>
              <a:t>Noteworthy that AZ, GA, WI, MI, PA flipped from red to blue in the 2020 election.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17</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for the 2016 election results at the county-level we used result published by Townhall.com. Their well-formatted county-level result tables for the 2016 presidential general election, which makes it easy for a web scraper like beautifulsoup to capture results. Link.</a:t>
            </a:r>
          </a:p>
          <a:p>
            <a:pPr lvl="0"/>
            <a:endParaRPr lang="en-US"/>
          </a:p>
          <a:p>
            <a:pPr lvl="0"/>
            <a:r>
              <a:rPr lang="en-US"/>
              <a:t>2020 election results at the county-level are</a:t>
            </a:r>
          </a:p>
          <a:p>
            <a:pPr lvl="0"/>
            <a:r>
              <a:rPr lang="en-US"/>
              <a:t>scraped from results published from and the New York Times.</a:t>
            </a:r>
          </a:p>
          <a:p>
            <a:pPr lvl="0"/>
            <a:endParaRPr lang="en-US"/>
          </a:p>
          <a:p>
            <a:pPr lvl="0"/>
            <a:r>
              <a:rPr lang="en-US"/>
              <a:t>Voter Registration &amp; Demographics:</a:t>
            </a:r>
          </a:p>
          <a:p>
            <a:pPr lvl="0"/>
            <a:r>
              <a:rPr lang="en-US"/>
              <a:t>The US Census Bureau Voting and Registration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Our ETL process for the 2016 dataset we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Town hall results show state_abb, county ,party, votes_total. Then we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We used D3 chloropleth maps to create this visual. Here we wanted to show you that the map is interactive and when we hover over SF county it shows the candidate, party, votes and percentage. the dem votes decreased by 0.26% and GOP votes increased by 3.28%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Voter Turnout was a major theme in the media between the 2016 and 2020 Presidential Elections, so we wanted to dive deeper into the actual data to see if we could uncover an explanation as to Joe Biden won the Presidential Election.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Overall voter turnout increased in 2020 resulting in a Dem win for the popular votes. On the "dem vs. gop state voter turnout" chart there were slightly more dem voters than GOP in 2016.</a:t>
            </a:r>
          </a:p>
          <a:p>
            <a:pPr lvl="0"/>
            <a:endParaRPr lang="en-US"/>
          </a:p>
          <a:p>
            <a:pPr lvl="0"/>
            <a:r>
              <a:rPr lang="en-US"/>
              <a:t>there was an increase of voter turnout for both parties, but dem resulting in an overall win.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Total votes in 2016 was 129,972,639.  Dems cast 65 million (50.1%) GOP cast 64 million (49.9%).</a:t>
            </a:r>
          </a:p>
          <a:p>
            <a:pPr lvl="0"/>
            <a:endParaRPr lang="en-US"/>
          </a:p>
          <a:p>
            <a:pPr lvl="0"/>
            <a:r>
              <a:rPr lang="en-US"/>
              <a:t>Total Votes in 2020 was 155, 473,866.  Dems cast 81 million (52.3%)  GOP cast 74 million (47.7%)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16</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1/6/2021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sv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8.png"/><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svg"/><Relationship Id="rId7"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sv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rot="-5400000">
            <a:off x="9081612" y="1586388"/>
            <a:ext cx="114786" cy="16220609"/>
          </a:xfrm>
          <a:prstGeom prst="rect">
            <a:avLst/>
          </a:prstGeom>
          <a:solidFill>
            <a:srgbClr val="000000"/>
          </a:solidFill>
        </p:spPr>
      </p:sp>
      <p:sp>
        <p:nvSpPr>
          <p:cNvPr id="3" name="AutoShape 3"/>
          <p:cNvSpPr/>
          <p:nvPr/>
        </p:nvSpPr>
        <p:spPr>
          <a:xfrm rot="-1827212">
            <a:off x="5750287" y="-1380166"/>
            <a:ext cx="114786" cy="14563259"/>
          </a:xfrm>
          <a:prstGeom prst="rect">
            <a:avLst/>
          </a:prstGeom>
          <a:solidFill>
            <a:srgbClr val="000000"/>
          </a:solidFill>
        </p:spPr>
      </p:sp>
      <p:grpSp>
        <p:nvGrpSpPr>
          <p:cNvPr id="4" name="Group 4"/>
          <p:cNvGrpSpPr/>
          <p:nvPr/>
        </p:nvGrpSpPr>
        <p:grpSpPr>
          <a:xfrm>
            <a:off x="1152525" y="-513448"/>
            <a:ext cx="4333875" cy="4333875"/>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6CB2"/>
            </a:solidFill>
          </p:spPr>
        </p:sp>
      </p:grpSp>
      <p:grpSp>
        <p:nvGrpSpPr>
          <p:cNvPr id="6" name="Group 6"/>
          <p:cNvGrpSpPr/>
          <p:nvPr/>
        </p:nvGrpSpPr>
        <p:grpSpPr>
          <a:xfrm>
            <a:off x="-1549162" y="2728912"/>
            <a:ext cx="8937149" cy="7739571"/>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BD2640"/>
            </a:solidFill>
          </p:spPr>
        </p:sp>
      </p:grpSp>
      <p:sp>
        <p:nvSpPr>
          <p:cNvPr id="8" name="TextBox 8"/>
          <p:cNvSpPr txBox="1"/>
          <p:nvPr/>
        </p:nvSpPr>
        <p:spPr>
          <a:xfrm>
            <a:off x="6500337" y="1687888"/>
            <a:ext cx="10886481" cy="3532151"/>
          </a:xfrm>
          <a:prstGeom prst="rect">
            <a:avLst/>
          </a:prstGeom>
        </p:spPr>
        <p:txBody>
          <a:bodyPr lIns="0" tIns="0" rIns="0" bIns="0" rtlCol="0" anchor="t">
            <a:spAutoFit/>
          </a:bodyPr>
          <a:lstStyle/>
          <a:p>
            <a:pPr>
              <a:lnSpc>
                <a:spcPts val="6871"/>
              </a:lnSpc>
            </a:pPr>
            <a:r>
              <a:rPr lang="en-US" sz="6871" spc="687">
                <a:solidFill>
                  <a:srgbClr val="BD2640"/>
                </a:solidFill>
                <a:latin typeface="Glacial Indifference"/>
              </a:rPr>
              <a:t>ANALYSIS AND VISUALIZATION OF US PRESIDENTIAL RESULTS FROM 2016 AND 2020</a:t>
            </a:r>
          </a:p>
        </p:txBody>
      </p:sp>
      <p:sp>
        <p:nvSpPr>
          <p:cNvPr id="9" name="TextBox 9"/>
          <p:cNvSpPr txBox="1"/>
          <p:nvPr/>
        </p:nvSpPr>
        <p:spPr>
          <a:xfrm>
            <a:off x="8493529" y="6325552"/>
            <a:ext cx="8572900" cy="2513648"/>
          </a:xfrm>
          <a:prstGeom prst="rect">
            <a:avLst/>
          </a:prstGeom>
        </p:spPr>
        <p:txBody>
          <a:bodyPr lIns="0" tIns="0" rIns="0" bIns="0" rtlCol="0" anchor="t">
            <a:spAutoFit/>
          </a:bodyPr>
          <a:lstStyle/>
          <a:p>
            <a:pPr algn="r">
              <a:lnSpc>
                <a:spcPts val="5039"/>
              </a:lnSpc>
            </a:pPr>
            <a:r>
              <a:rPr lang="en-US" sz="3600">
                <a:solidFill>
                  <a:srgbClr val="000000"/>
                </a:solidFill>
                <a:latin typeface="Glacial Indifference"/>
              </a:rPr>
              <a:t>Presented by 4 Maskateers</a:t>
            </a:r>
          </a:p>
          <a:p>
            <a:pPr algn="r">
              <a:lnSpc>
                <a:spcPts val="5039"/>
              </a:lnSpc>
            </a:pPr>
            <a:r>
              <a:rPr lang="en-US" sz="3599">
                <a:solidFill>
                  <a:srgbClr val="000000"/>
                </a:solidFill>
                <a:latin typeface="Glacial Indifference"/>
              </a:rPr>
              <a:t>Team </a:t>
            </a:r>
            <a:r>
              <a:rPr lang="en-US" sz="3600">
                <a:solidFill>
                  <a:srgbClr val="000000"/>
                </a:solidFill>
                <a:latin typeface="Glacial Indifference"/>
              </a:rPr>
              <a:t>Members: Anand Sharan,</a:t>
            </a:r>
          </a:p>
          <a:p>
            <a:pPr algn="r">
              <a:lnSpc>
                <a:spcPts val="5039"/>
              </a:lnSpc>
            </a:pPr>
            <a:r>
              <a:rPr lang="en-US" sz="3600">
                <a:solidFill>
                  <a:srgbClr val="000000"/>
                </a:solidFill>
                <a:latin typeface="Glacial Indifference"/>
              </a:rPr>
              <a:t>Alanna Javier, Donna Tigrett,</a:t>
            </a:r>
          </a:p>
          <a:p>
            <a:pPr algn="r">
              <a:lnSpc>
                <a:spcPts val="5040"/>
              </a:lnSpc>
            </a:pPr>
            <a:r>
              <a:rPr lang="en-US" sz="3600">
                <a:solidFill>
                  <a:srgbClr val="000000"/>
                </a:solidFill>
                <a:latin typeface="Glacial Indifference"/>
              </a:rPr>
              <a:t>and Elizabeth Koehler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4532456" y="6531456"/>
            <a:ext cx="4617557" cy="4617557"/>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6CB2"/>
            </a:solidFill>
          </p:spPr>
        </p:sp>
      </p:grpSp>
      <p:grpSp>
        <p:nvGrpSpPr>
          <p:cNvPr id="4" name="Group 4"/>
          <p:cNvGrpSpPr/>
          <p:nvPr/>
        </p:nvGrpSpPr>
        <p:grpSpPr>
          <a:xfrm rot="-10800000">
            <a:off x="14960123" y="-86289"/>
            <a:ext cx="5286614" cy="4578208"/>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BD2640"/>
            </a:solidFill>
          </p:spPr>
        </p:sp>
      </p:grpSp>
      <p:pic>
        <p:nvPicPr>
          <p:cNvPr id="6" name="Picture 6"/>
          <p:cNvPicPr>
            <a:picLocks noChangeAspect="1"/>
          </p:cNvPicPr>
          <p:nvPr/>
        </p:nvPicPr>
        <p:blipFill>
          <a:blip r:embed="rId3"/>
          <a:srcRect/>
          <a:stretch>
            <a:fillRect/>
          </a:stretch>
        </p:blipFill>
        <p:spPr>
          <a:xfrm>
            <a:off x="830224" y="2809878"/>
            <a:ext cx="6678718" cy="6594797"/>
          </a:xfrm>
          <a:prstGeom prst="rect">
            <a:avLst/>
          </a:prstGeom>
        </p:spPr>
      </p:pic>
      <p:sp>
        <p:nvSpPr>
          <p:cNvPr id="7" name="AutoShape 7"/>
          <p:cNvSpPr/>
          <p:nvPr/>
        </p:nvSpPr>
        <p:spPr>
          <a:xfrm rot="-1827212">
            <a:off x="16494487" y="-3300778"/>
            <a:ext cx="114786" cy="14563259"/>
          </a:xfrm>
          <a:prstGeom prst="rect">
            <a:avLst/>
          </a:prstGeom>
          <a:solidFill>
            <a:srgbClr val="000000"/>
          </a:solidFill>
        </p:spPr>
      </p:sp>
      <p:pic>
        <p:nvPicPr>
          <p:cNvPr id="8" name="Picture 8"/>
          <p:cNvPicPr>
            <a:picLocks noChangeAspect="1"/>
          </p:cNvPicPr>
          <p:nvPr/>
        </p:nvPicPr>
        <p:blipFill>
          <a:blip r:embed="rId4"/>
          <a:srcRect/>
          <a:stretch>
            <a:fillRect/>
          </a:stretch>
        </p:blipFill>
        <p:spPr>
          <a:xfrm>
            <a:off x="7818838" y="2827138"/>
            <a:ext cx="6732801" cy="6577537"/>
          </a:xfrm>
          <a:prstGeom prst="rect">
            <a:avLst/>
          </a:prstGeom>
        </p:spPr>
      </p:pic>
      <p:sp>
        <p:nvSpPr>
          <p:cNvPr id="9" name="TextBox 9"/>
          <p:cNvSpPr txBox="1"/>
          <p:nvPr/>
        </p:nvSpPr>
        <p:spPr>
          <a:xfrm>
            <a:off x="830224" y="1535065"/>
            <a:ext cx="5405884" cy="821055"/>
          </a:xfrm>
          <a:prstGeom prst="rect">
            <a:avLst/>
          </a:prstGeom>
        </p:spPr>
        <p:txBody>
          <a:bodyPr lIns="0" tIns="0" rIns="0" bIns="0" rtlCol="0" anchor="t">
            <a:spAutoFit/>
          </a:bodyPr>
          <a:lstStyle/>
          <a:p>
            <a:pPr>
              <a:lnSpc>
                <a:spcPts val="6719"/>
              </a:lnSpc>
            </a:pPr>
            <a:r>
              <a:rPr lang="en-US" sz="4800">
                <a:solidFill>
                  <a:srgbClr val="BD2640"/>
                </a:solidFill>
                <a:latin typeface="Glacial Indifference"/>
              </a:rPr>
              <a:t>2016 ELECTION</a:t>
            </a:r>
          </a:p>
        </p:txBody>
      </p:sp>
      <p:sp>
        <p:nvSpPr>
          <p:cNvPr id="10" name="TextBox 10"/>
          <p:cNvSpPr txBox="1"/>
          <p:nvPr/>
        </p:nvSpPr>
        <p:spPr>
          <a:xfrm>
            <a:off x="657225" y="88265"/>
            <a:ext cx="12266982" cy="962660"/>
          </a:xfrm>
          <a:prstGeom prst="rect">
            <a:avLst/>
          </a:prstGeom>
        </p:spPr>
        <p:txBody>
          <a:bodyPr lIns="0" tIns="0" rIns="0" bIns="0" rtlCol="0" anchor="t">
            <a:spAutoFit/>
          </a:bodyPr>
          <a:lstStyle/>
          <a:p>
            <a:pPr>
              <a:lnSpc>
                <a:spcPts val="7839"/>
              </a:lnSpc>
            </a:pPr>
            <a:r>
              <a:rPr lang="en-US" sz="5600">
                <a:solidFill>
                  <a:srgbClr val="BD2640"/>
                </a:solidFill>
                <a:latin typeface="Open Sans Extra Bold"/>
              </a:rPr>
              <a:t>Election Results Visualizations</a:t>
            </a:r>
          </a:p>
        </p:txBody>
      </p:sp>
      <p:sp>
        <p:nvSpPr>
          <p:cNvPr id="11" name="TextBox 11"/>
          <p:cNvSpPr txBox="1"/>
          <p:nvPr/>
        </p:nvSpPr>
        <p:spPr>
          <a:xfrm>
            <a:off x="7818838" y="1535065"/>
            <a:ext cx="5405884" cy="821055"/>
          </a:xfrm>
          <a:prstGeom prst="rect">
            <a:avLst/>
          </a:prstGeom>
        </p:spPr>
        <p:txBody>
          <a:bodyPr lIns="0" tIns="0" rIns="0" bIns="0" rtlCol="0" anchor="t">
            <a:spAutoFit/>
          </a:bodyPr>
          <a:lstStyle/>
          <a:p>
            <a:pPr>
              <a:lnSpc>
                <a:spcPts val="6719"/>
              </a:lnSpc>
            </a:pPr>
            <a:r>
              <a:rPr lang="en-US" sz="4800">
                <a:solidFill>
                  <a:srgbClr val="BD2640"/>
                </a:solidFill>
                <a:latin typeface="Glacial Indifference"/>
              </a:rPr>
              <a:t>2020 ELECTION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2177712" y="4176713"/>
            <a:ext cx="6972300" cy="6972300"/>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6CB2"/>
            </a:solidFill>
          </p:spPr>
        </p:sp>
      </p:grpSp>
      <p:grpSp>
        <p:nvGrpSpPr>
          <p:cNvPr id="4" name="Group 4"/>
          <p:cNvGrpSpPr/>
          <p:nvPr/>
        </p:nvGrpSpPr>
        <p:grpSpPr>
          <a:xfrm rot="-10800000">
            <a:off x="13325566" y="-155165"/>
            <a:ext cx="7721271" cy="668662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BD2640"/>
            </a:solidFill>
          </p:spPr>
        </p:sp>
      </p:grpSp>
      <p:sp>
        <p:nvSpPr>
          <p:cNvPr id="6" name="AutoShape 6"/>
          <p:cNvSpPr/>
          <p:nvPr/>
        </p:nvSpPr>
        <p:spPr>
          <a:xfrm rot="-1827212">
            <a:off x="15351487" y="-2348278"/>
            <a:ext cx="114786" cy="14563259"/>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rot="-455123">
            <a:off x="-240242" y="2096718"/>
            <a:ext cx="10344346" cy="3142339"/>
          </a:xfrm>
          <a:prstGeom prst="rect">
            <a:avLst/>
          </a:prstGeom>
        </p:spPr>
      </p:pic>
      <p:pic>
        <p:nvPicPr>
          <p:cNvPr id="8" name="Picture 8"/>
          <p:cNvPicPr>
            <a:picLocks noChangeAspect="1"/>
          </p:cNvPicPr>
          <p:nvPr/>
        </p:nvPicPr>
        <p:blipFill>
          <a:blip r:embed="rId4"/>
          <a:srcRect/>
          <a:stretch>
            <a:fillRect/>
          </a:stretch>
        </p:blipFill>
        <p:spPr>
          <a:xfrm rot="-501262">
            <a:off x="2117604" y="5733110"/>
            <a:ext cx="6062093" cy="3571465"/>
          </a:xfrm>
          <a:prstGeom prst="rect">
            <a:avLst/>
          </a:prstGeom>
        </p:spPr>
      </p:pic>
      <p:pic>
        <p:nvPicPr>
          <p:cNvPr id="9" name="Picture 9"/>
          <p:cNvPicPr>
            <a:picLocks noChangeAspect="1"/>
          </p:cNvPicPr>
          <p:nvPr/>
        </p:nvPicPr>
        <p:blipFill>
          <a:blip r:embed="rId5"/>
          <a:srcRect/>
          <a:stretch>
            <a:fillRect/>
          </a:stretch>
        </p:blipFill>
        <p:spPr>
          <a:xfrm rot="1208049">
            <a:off x="9133713" y="2572495"/>
            <a:ext cx="8889987" cy="5800717"/>
          </a:xfrm>
          <a:prstGeom prst="rect">
            <a:avLst/>
          </a:prstGeom>
        </p:spPr>
      </p:pic>
      <p:sp>
        <p:nvSpPr>
          <p:cNvPr id="10" name="TextBox 10"/>
          <p:cNvSpPr txBox="1"/>
          <p:nvPr/>
        </p:nvSpPr>
        <p:spPr>
          <a:xfrm>
            <a:off x="499904" y="337305"/>
            <a:ext cx="8864054" cy="1543050"/>
          </a:xfrm>
          <a:prstGeom prst="rect">
            <a:avLst/>
          </a:prstGeom>
        </p:spPr>
        <p:txBody>
          <a:bodyPr lIns="0" tIns="0" rIns="0" bIns="0" rtlCol="0" anchor="t">
            <a:spAutoFit/>
          </a:bodyPr>
          <a:lstStyle/>
          <a:p>
            <a:pPr algn="ctr">
              <a:lnSpc>
                <a:spcPts val="12599"/>
              </a:lnSpc>
            </a:pPr>
            <a:r>
              <a:rPr lang="en-US" sz="9000">
                <a:solidFill>
                  <a:srgbClr val="000000"/>
                </a:solidFill>
                <a:latin typeface="Glacial Indifference"/>
              </a:rPr>
              <a:t>WHAT CHANGED?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rot="-5400000">
            <a:off x="9091603" y="1586388"/>
            <a:ext cx="114786" cy="16220609"/>
          </a:xfrm>
          <a:prstGeom prst="rect">
            <a:avLst/>
          </a:prstGeom>
          <a:solidFill>
            <a:srgbClr val="000000"/>
          </a:solidFill>
        </p:spPr>
      </p:sp>
      <p:grpSp>
        <p:nvGrpSpPr>
          <p:cNvPr id="3" name="Group 3"/>
          <p:cNvGrpSpPr/>
          <p:nvPr/>
        </p:nvGrpSpPr>
        <p:grpSpPr>
          <a:xfrm>
            <a:off x="-1092296" y="-24105"/>
            <a:ext cx="3781425" cy="3781425"/>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6CB2"/>
            </a:solidFill>
          </p:spPr>
        </p:sp>
      </p:grpSp>
      <p:grpSp>
        <p:nvGrpSpPr>
          <p:cNvPr id="5" name="Group 5"/>
          <p:cNvGrpSpPr/>
          <p:nvPr/>
        </p:nvGrpSpPr>
        <p:grpSpPr>
          <a:xfrm>
            <a:off x="-2495550" y="5645504"/>
            <a:ext cx="6347046" cy="549654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BD2640"/>
            </a:solidFill>
          </p:spPr>
        </p:sp>
      </p:grpSp>
      <p:pic>
        <p:nvPicPr>
          <p:cNvPr id="7" name="Picture 7"/>
          <p:cNvPicPr>
            <a:picLocks noChangeAspect="1"/>
          </p:cNvPicPr>
          <p:nvPr/>
        </p:nvPicPr>
        <p:blipFill>
          <a:blip r:embed="rId3"/>
          <a:srcRect/>
          <a:stretch>
            <a:fillRect/>
          </a:stretch>
        </p:blipFill>
        <p:spPr>
          <a:xfrm>
            <a:off x="1259638" y="2501169"/>
            <a:ext cx="7699193" cy="5243541"/>
          </a:xfrm>
          <a:prstGeom prst="rect">
            <a:avLst/>
          </a:prstGeom>
        </p:spPr>
      </p:pic>
      <p:pic>
        <p:nvPicPr>
          <p:cNvPr id="8" name="Picture 8"/>
          <p:cNvPicPr>
            <a:picLocks noChangeAspect="1"/>
          </p:cNvPicPr>
          <p:nvPr/>
        </p:nvPicPr>
        <p:blipFill>
          <a:blip r:embed="rId4"/>
          <a:srcRect/>
          <a:stretch>
            <a:fillRect/>
          </a:stretch>
        </p:blipFill>
        <p:spPr>
          <a:xfrm>
            <a:off x="10169415" y="2464434"/>
            <a:ext cx="7366311" cy="5280276"/>
          </a:xfrm>
          <a:prstGeom prst="rect">
            <a:avLst/>
          </a:prstGeom>
        </p:spPr>
      </p:pic>
      <p:grpSp>
        <p:nvGrpSpPr>
          <p:cNvPr id="9" name="Group 9"/>
          <p:cNvGrpSpPr/>
          <p:nvPr/>
        </p:nvGrpSpPr>
        <p:grpSpPr>
          <a:xfrm>
            <a:off x="9144000" y="642147"/>
            <a:ext cx="8115300" cy="1224461"/>
            <a:chOff x="0" y="0"/>
            <a:chExt cx="10820400" cy="1632615"/>
          </a:xfrm>
        </p:grpSpPr>
        <p:sp>
          <p:nvSpPr>
            <p:cNvPr id="10" name="TextBox 10"/>
            <p:cNvSpPr txBox="1"/>
            <p:nvPr/>
          </p:nvSpPr>
          <p:spPr>
            <a:xfrm>
              <a:off x="0" y="-9525"/>
              <a:ext cx="10820400" cy="754256"/>
            </a:xfrm>
            <a:prstGeom prst="rect">
              <a:avLst/>
            </a:prstGeom>
          </p:spPr>
          <p:txBody>
            <a:bodyPr lIns="0" tIns="0" rIns="0" bIns="0" rtlCol="0" anchor="t">
              <a:spAutoFit/>
            </a:bodyPr>
            <a:lstStyle/>
            <a:p>
              <a:pPr algn="r">
                <a:lnSpc>
                  <a:spcPts val="4503"/>
                </a:lnSpc>
              </a:pPr>
              <a:r>
                <a:rPr lang="en-US" sz="3752" spc="375">
                  <a:solidFill>
                    <a:srgbClr val="BD2640"/>
                  </a:solidFill>
                  <a:latin typeface="Glacial Indifference"/>
                </a:rPr>
                <a:t>ANALYZING VOTER TURNOUT</a:t>
              </a:r>
            </a:p>
          </p:txBody>
        </p:sp>
        <p:sp>
          <p:nvSpPr>
            <p:cNvPr id="11" name="TextBox 11"/>
            <p:cNvSpPr txBox="1"/>
            <p:nvPr/>
          </p:nvSpPr>
          <p:spPr>
            <a:xfrm>
              <a:off x="0" y="914274"/>
              <a:ext cx="10820400" cy="718341"/>
            </a:xfrm>
            <a:prstGeom prst="rect">
              <a:avLst/>
            </a:prstGeom>
          </p:spPr>
          <p:txBody>
            <a:bodyPr lIns="0" tIns="0" rIns="0" bIns="0" rtlCol="0" anchor="t">
              <a:spAutoFit/>
            </a:bodyPr>
            <a:lstStyle/>
            <a:p>
              <a:pPr algn="r">
                <a:lnSpc>
                  <a:spcPts val="4691"/>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rot="-5400000">
            <a:off x="9091603" y="1586388"/>
            <a:ext cx="114786" cy="16220609"/>
          </a:xfrm>
          <a:prstGeom prst="rect">
            <a:avLst/>
          </a:prstGeom>
          <a:solidFill>
            <a:srgbClr val="000000"/>
          </a:solidFill>
        </p:spPr>
      </p:sp>
      <p:grpSp>
        <p:nvGrpSpPr>
          <p:cNvPr id="3" name="Group 3"/>
          <p:cNvGrpSpPr/>
          <p:nvPr/>
        </p:nvGrpSpPr>
        <p:grpSpPr>
          <a:xfrm>
            <a:off x="-501746" y="0"/>
            <a:ext cx="3781425" cy="3781425"/>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6CB2"/>
            </a:solidFill>
          </p:spPr>
        </p:sp>
      </p:grpSp>
      <p:sp>
        <p:nvSpPr>
          <p:cNvPr id="5" name="AutoShape 5"/>
          <p:cNvSpPr/>
          <p:nvPr/>
        </p:nvSpPr>
        <p:spPr>
          <a:xfrm rot="1813452">
            <a:off x="4686361" y="-1529128"/>
            <a:ext cx="114786" cy="14563259"/>
          </a:xfrm>
          <a:prstGeom prst="rect">
            <a:avLst/>
          </a:prstGeom>
          <a:solidFill>
            <a:srgbClr val="000000"/>
          </a:solidFill>
        </p:spPr>
      </p:sp>
      <p:grpSp>
        <p:nvGrpSpPr>
          <p:cNvPr id="6" name="Group 6"/>
          <p:cNvGrpSpPr/>
          <p:nvPr/>
        </p:nvGrpSpPr>
        <p:grpSpPr>
          <a:xfrm>
            <a:off x="2943316" y="4980959"/>
            <a:ext cx="6347046" cy="5496541"/>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BD2640"/>
            </a:solidFill>
          </p:spPr>
        </p:sp>
      </p:grpSp>
      <p:grpSp>
        <p:nvGrpSpPr>
          <p:cNvPr id="8" name="Group 8"/>
          <p:cNvGrpSpPr/>
          <p:nvPr/>
        </p:nvGrpSpPr>
        <p:grpSpPr>
          <a:xfrm>
            <a:off x="8161860" y="113048"/>
            <a:ext cx="9097440" cy="2246114"/>
            <a:chOff x="0" y="0"/>
            <a:chExt cx="12129920" cy="2994819"/>
          </a:xfrm>
        </p:grpSpPr>
        <p:sp>
          <p:nvSpPr>
            <p:cNvPr id="9" name="TextBox 9"/>
            <p:cNvSpPr txBox="1"/>
            <p:nvPr/>
          </p:nvSpPr>
          <p:spPr>
            <a:xfrm>
              <a:off x="0" y="0"/>
              <a:ext cx="12129920" cy="2143125"/>
            </a:xfrm>
            <a:prstGeom prst="rect">
              <a:avLst/>
            </a:prstGeom>
          </p:spPr>
          <p:txBody>
            <a:bodyPr lIns="0" tIns="0" rIns="0" bIns="0" rtlCol="0" anchor="t">
              <a:spAutoFit/>
            </a:bodyPr>
            <a:lstStyle/>
            <a:p>
              <a:pPr algn="r">
                <a:lnSpc>
                  <a:spcPts val="4320"/>
                </a:lnSpc>
              </a:pPr>
              <a:r>
                <a:rPr lang="en-US" sz="3600" spc="359">
                  <a:solidFill>
                    <a:srgbClr val="BD2640"/>
                  </a:solidFill>
                  <a:latin typeface="Glacial Indifference"/>
                </a:rPr>
                <a:t>2016 &amp; 2020 VOTER TURNOUT VS. % OF THE POPULATION LIVING IN POVERTY</a:t>
              </a:r>
            </a:p>
          </p:txBody>
        </p:sp>
        <p:sp>
          <p:nvSpPr>
            <p:cNvPr id="10" name="TextBox 10"/>
            <p:cNvSpPr txBox="1"/>
            <p:nvPr/>
          </p:nvSpPr>
          <p:spPr>
            <a:xfrm>
              <a:off x="0" y="2301875"/>
              <a:ext cx="12129920" cy="692944"/>
            </a:xfrm>
            <a:prstGeom prst="rect">
              <a:avLst/>
            </a:prstGeom>
          </p:spPr>
          <p:txBody>
            <a:bodyPr lIns="0" tIns="0" rIns="0" bIns="0" rtlCol="0" anchor="t">
              <a:spAutoFit/>
            </a:bodyPr>
            <a:lstStyle/>
            <a:p>
              <a:pPr algn="r">
                <a:lnSpc>
                  <a:spcPts val="4500"/>
                </a:lnSpc>
              </a:pPr>
              <a:endParaRPr/>
            </a:p>
          </p:txBody>
        </p:sp>
      </p:grpSp>
      <p:pic>
        <p:nvPicPr>
          <p:cNvPr id="11" name="Picture 11"/>
          <p:cNvPicPr>
            <a:picLocks noChangeAspect="1"/>
          </p:cNvPicPr>
          <p:nvPr/>
        </p:nvPicPr>
        <p:blipFill>
          <a:blip r:embed="rId2"/>
          <a:srcRect/>
          <a:stretch>
            <a:fillRect/>
          </a:stretch>
        </p:blipFill>
        <p:spPr>
          <a:xfrm>
            <a:off x="507421" y="2532889"/>
            <a:ext cx="8472666" cy="6439226"/>
          </a:xfrm>
          <a:prstGeom prst="rect">
            <a:avLst/>
          </a:prstGeom>
        </p:spPr>
      </p:pic>
      <p:pic>
        <p:nvPicPr>
          <p:cNvPr id="12" name="Picture 12"/>
          <p:cNvPicPr>
            <a:picLocks noChangeAspect="1"/>
          </p:cNvPicPr>
          <p:nvPr/>
        </p:nvPicPr>
        <p:blipFill>
          <a:blip r:embed="rId3"/>
          <a:srcRect/>
          <a:stretch>
            <a:fillRect/>
          </a:stretch>
        </p:blipFill>
        <p:spPr>
          <a:xfrm>
            <a:off x="9290362" y="2532889"/>
            <a:ext cx="8408713" cy="6411644"/>
          </a:xfrm>
          <a:prstGeom prst="rect">
            <a:avLst/>
          </a:prstGeom>
        </p:spPr>
      </p:pic>
      <p:sp>
        <p:nvSpPr>
          <p:cNvPr id="13" name="TextBox 13"/>
          <p:cNvSpPr txBox="1"/>
          <p:nvPr/>
        </p:nvSpPr>
        <p:spPr>
          <a:xfrm>
            <a:off x="4202362" y="1472067"/>
            <a:ext cx="1510457" cy="887095"/>
          </a:xfrm>
          <a:prstGeom prst="rect">
            <a:avLst/>
          </a:prstGeom>
        </p:spPr>
        <p:txBody>
          <a:bodyPr lIns="0" tIns="0" rIns="0" bIns="0" rtlCol="0" anchor="t">
            <a:spAutoFit/>
          </a:bodyPr>
          <a:lstStyle/>
          <a:p>
            <a:pPr algn="ctr">
              <a:lnSpc>
                <a:spcPts val="7280"/>
              </a:lnSpc>
            </a:pPr>
            <a:r>
              <a:rPr lang="en-US" sz="5200">
                <a:solidFill>
                  <a:srgbClr val="004AAD"/>
                </a:solidFill>
                <a:latin typeface="Open Sans"/>
              </a:rPr>
              <a:t>2016</a:t>
            </a:r>
          </a:p>
        </p:txBody>
      </p:sp>
      <p:sp>
        <p:nvSpPr>
          <p:cNvPr id="14" name="TextBox 14"/>
          <p:cNvSpPr txBox="1"/>
          <p:nvPr/>
        </p:nvSpPr>
        <p:spPr>
          <a:xfrm>
            <a:off x="12575181" y="1399540"/>
            <a:ext cx="1510457" cy="887095"/>
          </a:xfrm>
          <a:prstGeom prst="rect">
            <a:avLst/>
          </a:prstGeom>
        </p:spPr>
        <p:txBody>
          <a:bodyPr lIns="0" tIns="0" rIns="0" bIns="0" rtlCol="0" anchor="t">
            <a:spAutoFit/>
          </a:bodyPr>
          <a:lstStyle/>
          <a:p>
            <a:pPr algn="ctr">
              <a:lnSpc>
                <a:spcPts val="7280"/>
              </a:lnSpc>
            </a:pPr>
            <a:r>
              <a:rPr lang="en-US" sz="5200">
                <a:solidFill>
                  <a:srgbClr val="004AAD"/>
                </a:solidFill>
                <a:latin typeface="Open Sans"/>
              </a:rPr>
              <a:t>2020</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rot="-5400000">
            <a:off x="9091603" y="1586388"/>
            <a:ext cx="114786" cy="16220609"/>
          </a:xfrm>
          <a:prstGeom prst="rect">
            <a:avLst/>
          </a:prstGeom>
          <a:solidFill>
            <a:srgbClr val="000000"/>
          </a:solidFill>
        </p:spPr>
      </p:sp>
      <p:grpSp>
        <p:nvGrpSpPr>
          <p:cNvPr id="3" name="Group 3"/>
          <p:cNvGrpSpPr/>
          <p:nvPr/>
        </p:nvGrpSpPr>
        <p:grpSpPr>
          <a:xfrm>
            <a:off x="-501746" y="0"/>
            <a:ext cx="3781425" cy="3781425"/>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6CB2"/>
            </a:solidFill>
          </p:spPr>
        </p:sp>
      </p:grpSp>
      <p:sp>
        <p:nvSpPr>
          <p:cNvPr id="5" name="AutoShape 5"/>
          <p:cNvSpPr/>
          <p:nvPr/>
        </p:nvSpPr>
        <p:spPr>
          <a:xfrm rot="1813452">
            <a:off x="4686361" y="-1529128"/>
            <a:ext cx="114786" cy="14563259"/>
          </a:xfrm>
          <a:prstGeom prst="rect">
            <a:avLst/>
          </a:prstGeom>
          <a:solidFill>
            <a:srgbClr val="000000"/>
          </a:solidFill>
        </p:spPr>
      </p:sp>
      <p:grpSp>
        <p:nvGrpSpPr>
          <p:cNvPr id="6" name="Group 6"/>
          <p:cNvGrpSpPr/>
          <p:nvPr/>
        </p:nvGrpSpPr>
        <p:grpSpPr>
          <a:xfrm>
            <a:off x="2943316" y="4980959"/>
            <a:ext cx="6347046" cy="5496541"/>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BD2640"/>
            </a:solidFill>
          </p:spPr>
        </p:sp>
      </p:grpSp>
      <p:pic>
        <p:nvPicPr>
          <p:cNvPr id="8" name="Picture 8"/>
          <p:cNvPicPr>
            <a:picLocks noChangeAspect="1"/>
          </p:cNvPicPr>
          <p:nvPr/>
        </p:nvPicPr>
        <p:blipFill>
          <a:blip r:embed="rId2"/>
          <a:srcRect/>
          <a:stretch>
            <a:fillRect/>
          </a:stretch>
        </p:blipFill>
        <p:spPr>
          <a:xfrm>
            <a:off x="9171825" y="2759823"/>
            <a:ext cx="8376775" cy="6355878"/>
          </a:xfrm>
          <a:prstGeom prst="rect">
            <a:avLst/>
          </a:prstGeom>
        </p:spPr>
      </p:pic>
      <p:pic>
        <p:nvPicPr>
          <p:cNvPr id="9" name="Picture 9"/>
          <p:cNvPicPr>
            <a:picLocks noChangeAspect="1"/>
          </p:cNvPicPr>
          <p:nvPr/>
        </p:nvPicPr>
        <p:blipFill>
          <a:blip r:embed="rId3"/>
          <a:srcRect/>
          <a:stretch>
            <a:fillRect/>
          </a:stretch>
        </p:blipFill>
        <p:spPr>
          <a:xfrm>
            <a:off x="418641" y="2759823"/>
            <a:ext cx="8362998" cy="6355878"/>
          </a:xfrm>
          <a:prstGeom prst="rect">
            <a:avLst/>
          </a:prstGeom>
        </p:spPr>
      </p:pic>
      <p:grpSp>
        <p:nvGrpSpPr>
          <p:cNvPr id="10" name="Group 10"/>
          <p:cNvGrpSpPr/>
          <p:nvPr/>
        </p:nvGrpSpPr>
        <p:grpSpPr>
          <a:xfrm>
            <a:off x="8161860" y="648829"/>
            <a:ext cx="9386740" cy="1174552"/>
            <a:chOff x="0" y="0"/>
            <a:chExt cx="12515653" cy="1566069"/>
          </a:xfrm>
        </p:grpSpPr>
        <p:sp>
          <p:nvSpPr>
            <p:cNvPr id="11" name="TextBox 11"/>
            <p:cNvSpPr txBox="1"/>
            <p:nvPr/>
          </p:nvSpPr>
          <p:spPr>
            <a:xfrm>
              <a:off x="0" y="0"/>
              <a:ext cx="12515653" cy="714375"/>
            </a:xfrm>
            <a:prstGeom prst="rect">
              <a:avLst/>
            </a:prstGeom>
          </p:spPr>
          <p:txBody>
            <a:bodyPr lIns="0" tIns="0" rIns="0" bIns="0" rtlCol="0" anchor="t">
              <a:spAutoFit/>
            </a:bodyPr>
            <a:lstStyle/>
            <a:p>
              <a:pPr algn="r">
                <a:lnSpc>
                  <a:spcPts val="4320"/>
                </a:lnSpc>
              </a:pPr>
              <a:r>
                <a:rPr lang="en-US" sz="3600" spc="359">
                  <a:solidFill>
                    <a:srgbClr val="BD2640"/>
                  </a:solidFill>
                  <a:latin typeface="Glacial Indifference"/>
                </a:rPr>
                <a:t>2016 &amp; 2020 VOTER TURNOUT VS. AGE</a:t>
              </a:r>
            </a:p>
          </p:txBody>
        </p:sp>
        <p:sp>
          <p:nvSpPr>
            <p:cNvPr id="12" name="TextBox 12"/>
            <p:cNvSpPr txBox="1"/>
            <p:nvPr/>
          </p:nvSpPr>
          <p:spPr>
            <a:xfrm>
              <a:off x="0" y="873125"/>
              <a:ext cx="12515653" cy="692944"/>
            </a:xfrm>
            <a:prstGeom prst="rect">
              <a:avLst/>
            </a:prstGeom>
          </p:spPr>
          <p:txBody>
            <a:bodyPr lIns="0" tIns="0" rIns="0" bIns="0" rtlCol="0" anchor="t">
              <a:spAutoFit/>
            </a:bodyPr>
            <a:lstStyle/>
            <a:p>
              <a:pPr algn="r">
                <a:lnSpc>
                  <a:spcPts val="4500"/>
                </a:lnSpc>
              </a:pPr>
              <a:endParaRPr/>
            </a:p>
          </p:txBody>
        </p:sp>
      </p:grpSp>
      <p:sp>
        <p:nvSpPr>
          <p:cNvPr id="13" name="TextBox 13"/>
          <p:cNvSpPr txBox="1"/>
          <p:nvPr/>
        </p:nvSpPr>
        <p:spPr>
          <a:xfrm>
            <a:off x="4038600" y="1472067"/>
            <a:ext cx="1872523" cy="887095"/>
          </a:xfrm>
          <a:prstGeom prst="rect">
            <a:avLst/>
          </a:prstGeom>
        </p:spPr>
        <p:txBody>
          <a:bodyPr wrap="square" lIns="0" tIns="0" rIns="0" bIns="0" rtlCol="0" anchor="t">
            <a:spAutoFit/>
          </a:bodyPr>
          <a:lstStyle/>
          <a:p>
            <a:pPr algn="ctr">
              <a:lnSpc>
                <a:spcPts val="7280"/>
              </a:lnSpc>
            </a:pPr>
            <a:r>
              <a:rPr lang="en-US" sz="5200" dirty="0">
                <a:solidFill>
                  <a:srgbClr val="004AAD"/>
                </a:solidFill>
                <a:latin typeface="Open Sans"/>
              </a:rPr>
              <a:t>2016</a:t>
            </a:r>
          </a:p>
        </p:txBody>
      </p:sp>
      <p:sp>
        <p:nvSpPr>
          <p:cNvPr id="14" name="TextBox 14"/>
          <p:cNvSpPr txBox="1"/>
          <p:nvPr/>
        </p:nvSpPr>
        <p:spPr>
          <a:xfrm>
            <a:off x="11752636" y="1472067"/>
            <a:ext cx="2266857" cy="887095"/>
          </a:xfrm>
          <a:prstGeom prst="rect">
            <a:avLst/>
          </a:prstGeom>
        </p:spPr>
        <p:txBody>
          <a:bodyPr lIns="0" tIns="0" rIns="0" bIns="0" rtlCol="0" anchor="t">
            <a:spAutoFit/>
          </a:bodyPr>
          <a:lstStyle/>
          <a:p>
            <a:pPr algn="ctr">
              <a:lnSpc>
                <a:spcPts val="7280"/>
              </a:lnSpc>
            </a:pPr>
            <a:r>
              <a:rPr lang="en-US" sz="5200">
                <a:solidFill>
                  <a:srgbClr val="004AAD"/>
                </a:solidFill>
                <a:latin typeface="Open Sans"/>
              </a:rPr>
              <a:t>2020</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rot="-5400000">
            <a:off x="9091603" y="1586388"/>
            <a:ext cx="114786" cy="16220609"/>
          </a:xfrm>
          <a:prstGeom prst="rect">
            <a:avLst/>
          </a:prstGeom>
          <a:solidFill>
            <a:srgbClr val="000000"/>
          </a:solidFill>
        </p:spPr>
      </p:sp>
      <p:grpSp>
        <p:nvGrpSpPr>
          <p:cNvPr id="3" name="Group 3"/>
          <p:cNvGrpSpPr/>
          <p:nvPr/>
        </p:nvGrpSpPr>
        <p:grpSpPr>
          <a:xfrm>
            <a:off x="-501746" y="0"/>
            <a:ext cx="3781425" cy="3781425"/>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6CB2"/>
            </a:solidFill>
          </p:spPr>
        </p:sp>
      </p:grpSp>
      <p:sp>
        <p:nvSpPr>
          <p:cNvPr id="5" name="AutoShape 5"/>
          <p:cNvSpPr/>
          <p:nvPr/>
        </p:nvSpPr>
        <p:spPr>
          <a:xfrm rot="1813452">
            <a:off x="4686361" y="-1529128"/>
            <a:ext cx="114786" cy="14563259"/>
          </a:xfrm>
          <a:prstGeom prst="rect">
            <a:avLst/>
          </a:prstGeom>
          <a:solidFill>
            <a:srgbClr val="000000"/>
          </a:solidFill>
        </p:spPr>
      </p:sp>
      <p:grpSp>
        <p:nvGrpSpPr>
          <p:cNvPr id="6" name="Group 6"/>
          <p:cNvGrpSpPr/>
          <p:nvPr/>
        </p:nvGrpSpPr>
        <p:grpSpPr>
          <a:xfrm>
            <a:off x="2943316" y="4980959"/>
            <a:ext cx="6347046" cy="5496541"/>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BD2640"/>
            </a:solidFill>
          </p:spPr>
        </p:sp>
      </p:grpSp>
      <p:pic>
        <p:nvPicPr>
          <p:cNvPr id="8" name="Picture 8"/>
          <p:cNvPicPr>
            <a:picLocks noChangeAspect="1"/>
          </p:cNvPicPr>
          <p:nvPr/>
        </p:nvPicPr>
        <p:blipFill>
          <a:blip r:embed="rId2"/>
          <a:srcRect/>
          <a:stretch>
            <a:fillRect/>
          </a:stretch>
        </p:blipFill>
        <p:spPr>
          <a:xfrm>
            <a:off x="642607" y="2958642"/>
            <a:ext cx="8202293" cy="6160597"/>
          </a:xfrm>
          <a:prstGeom prst="rect">
            <a:avLst/>
          </a:prstGeom>
        </p:spPr>
      </p:pic>
      <p:pic>
        <p:nvPicPr>
          <p:cNvPr id="9" name="Picture 9"/>
          <p:cNvPicPr>
            <a:picLocks noChangeAspect="1"/>
          </p:cNvPicPr>
          <p:nvPr/>
        </p:nvPicPr>
        <p:blipFill>
          <a:blip r:embed="rId3"/>
          <a:srcRect/>
          <a:stretch>
            <a:fillRect/>
          </a:stretch>
        </p:blipFill>
        <p:spPr>
          <a:xfrm>
            <a:off x="9658908" y="2958642"/>
            <a:ext cx="8132801" cy="6160597"/>
          </a:xfrm>
          <a:prstGeom prst="rect">
            <a:avLst/>
          </a:prstGeom>
        </p:spPr>
      </p:pic>
      <p:grpSp>
        <p:nvGrpSpPr>
          <p:cNvPr id="10" name="Group 10"/>
          <p:cNvGrpSpPr/>
          <p:nvPr/>
        </p:nvGrpSpPr>
        <p:grpSpPr>
          <a:xfrm>
            <a:off x="8161860" y="308412"/>
            <a:ext cx="9097440" cy="1710333"/>
            <a:chOff x="0" y="0"/>
            <a:chExt cx="12129920" cy="2280444"/>
          </a:xfrm>
        </p:grpSpPr>
        <p:sp>
          <p:nvSpPr>
            <p:cNvPr id="11" name="TextBox 11"/>
            <p:cNvSpPr txBox="1"/>
            <p:nvPr/>
          </p:nvSpPr>
          <p:spPr>
            <a:xfrm>
              <a:off x="0" y="0"/>
              <a:ext cx="12129920" cy="1428750"/>
            </a:xfrm>
            <a:prstGeom prst="rect">
              <a:avLst/>
            </a:prstGeom>
          </p:spPr>
          <p:txBody>
            <a:bodyPr lIns="0" tIns="0" rIns="0" bIns="0" rtlCol="0" anchor="t">
              <a:spAutoFit/>
            </a:bodyPr>
            <a:lstStyle/>
            <a:p>
              <a:pPr algn="r">
                <a:lnSpc>
                  <a:spcPts val="4320"/>
                </a:lnSpc>
              </a:pPr>
              <a:r>
                <a:rPr lang="en-US" sz="3600" spc="359">
                  <a:solidFill>
                    <a:srgbClr val="BD2640"/>
                  </a:solidFill>
                  <a:latin typeface="Glacial Indifference"/>
                </a:rPr>
                <a:t>2016 &amp; 2020 VOTER TURNOUT VS. MEDIAN HOUSEHOLD INCOME</a:t>
              </a:r>
            </a:p>
          </p:txBody>
        </p:sp>
        <p:sp>
          <p:nvSpPr>
            <p:cNvPr id="12" name="TextBox 12"/>
            <p:cNvSpPr txBox="1"/>
            <p:nvPr/>
          </p:nvSpPr>
          <p:spPr>
            <a:xfrm>
              <a:off x="0" y="1587500"/>
              <a:ext cx="12129920" cy="692944"/>
            </a:xfrm>
            <a:prstGeom prst="rect">
              <a:avLst/>
            </a:prstGeom>
          </p:spPr>
          <p:txBody>
            <a:bodyPr lIns="0" tIns="0" rIns="0" bIns="0" rtlCol="0" anchor="t">
              <a:spAutoFit/>
            </a:bodyPr>
            <a:lstStyle/>
            <a:p>
              <a:pPr algn="r">
                <a:lnSpc>
                  <a:spcPts val="4500"/>
                </a:lnSpc>
              </a:pPr>
              <a:endParaRPr/>
            </a:p>
          </p:txBody>
        </p:sp>
      </p:grpSp>
      <p:sp>
        <p:nvSpPr>
          <p:cNvPr id="13" name="TextBox 13"/>
          <p:cNvSpPr txBox="1"/>
          <p:nvPr/>
        </p:nvSpPr>
        <p:spPr>
          <a:xfrm>
            <a:off x="3946997" y="1795462"/>
            <a:ext cx="2029457" cy="887095"/>
          </a:xfrm>
          <a:prstGeom prst="rect">
            <a:avLst/>
          </a:prstGeom>
        </p:spPr>
        <p:txBody>
          <a:bodyPr lIns="0" tIns="0" rIns="0" bIns="0" rtlCol="0" anchor="t">
            <a:spAutoFit/>
          </a:bodyPr>
          <a:lstStyle/>
          <a:p>
            <a:pPr algn="ctr">
              <a:lnSpc>
                <a:spcPts val="7280"/>
              </a:lnSpc>
            </a:pPr>
            <a:r>
              <a:rPr lang="en-US" sz="5200">
                <a:solidFill>
                  <a:srgbClr val="004AAD"/>
                </a:solidFill>
                <a:latin typeface="Open Sans"/>
              </a:rPr>
              <a:t>2016</a:t>
            </a:r>
          </a:p>
        </p:txBody>
      </p:sp>
      <p:sp>
        <p:nvSpPr>
          <p:cNvPr id="14" name="TextBox 14"/>
          <p:cNvSpPr txBox="1"/>
          <p:nvPr/>
        </p:nvSpPr>
        <p:spPr>
          <a:xfrm>
            <a:off x="12710580" y="1795462"/>
            <a:ext cx="2029457" cy="2734945"/>
          </a:xfrm>
          <a:prstGeom prst="rect">
            <a:avLst/>
          </a:prstGeom>
        </p:spPr>
        <p:txBody>
          <a:bodyPr lIns="0" tIns="0" rIns="0" bIns="0" rtlCol="0" anchor="t">
            <a:spAutoFit/>
          </a:bodyPr>
          <a:lstStyle/>
          <a:p>
            <a:pPr algn="ctr">
              <a:lnSpc>
                <a:spcPts val="7280"/>
              </a:lnSpc>
            </a:pPr>
            <a:r>
              <a:rPr lang="en-US" sz="5200">
                <a:solidFill>
                  <a:srgbClr val="004AAD"/>
                </a:solidFill>
                <a:latin typeface="Open Sans"/>
              </a:rPr>
              <a:t>2020</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rot="-5400000">
            <a:off x="9091603" y="1586388"/>
            <a:ext cx="114786" cy="16220609"/>
          </a:xfrm>
          <a:prstGeom prst="rect">
            <a:avLst/>
          </a:prstGeom>
          <a:solidFill>
            <a:srgbClr val="000000"/>
          </a:solidFill>
        </p:spPr>
      </p:sp>
      <p:grpSp>
        <p:nvGrpSpPr>
          <p:cNvPr id="3" name="Group 3"/>
          <p:cNvGrpSpPr/>
          <p:nvPr/>
        </p:nvGrpSpPr>
        <p:grpSpPr>
          <a:xfrm>
            <a:off x="-1092296" y="-24105"/>
            <a:ext cx="3781425" cy="3781425"/>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6CB2"/>
            </a:solidFill>
          </p:spPr>
        </p:sp>
      </p:grpSp>
      <p:grpSp>
        <p:nvGrpSpPr>
          <p:cNvPr id="5" name="Group 5"/>
          <p:cNvGrpSpPr/>
          <p:nvPr/>
        </p:nvGrpSpPr>
        <p:grpSpPr>
          <a:xfrm>
            <a:off x="-2495550" y="5645504"/>
            <a:ext cx="6347046" cy="549654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BD2640"/>
            </a:solidFill>
          </p:spPr>
        </p:sp>
      </p:grpSp>
      <p:pic>
        <p:nvPicPr>
          <p:cNvPr id="7" name="Picture 7"/>
          <p:cNvPicPr>
            <a:picLocks noChangeAspect="1"/>
          </p:cNvPicPr>
          <p:nvPr/>
        </p:nvPicPr>
        <p:blipFill>
          <a:blip r:embed="rId3"/>
          <a:srcRect l="6970" r="7097" b="59"/>
          <a:stretch>
            <a:fillRect/>
          </a:stretch>
        </p:blipFill>
        <p:spPr>
          <a:xfrm>
            <a:off x="9499343" y="2462621"/>
            <a:ext cx="8138647" cy="5931154"/>
          </a:xfrm>
          <a:prstGeom prst="rect">
            <a:avLst/>
          </a:prstGeom>
        </p:spPr>
      </p:pic>
      <p:pic>
        <p:nvPicPr>
          <p:cNvPr id="8" name="Picture 8"/>
          <p:cNvPicPr>
            <a:picLocks noChangeAspect="1"/>
          </p:cNvPicPr>
          <p:nvPr/>
        </p:nvPicPr>
        <p:blipFill>
          <a:blip r:embed="rId4"/>
          <a:srcRect/>
          <a:stretch>
            <a:fillRect/>
          </a:stretch>
        </p:blipFill>
        <p:spPr>
          <a:xfrm>
            <a:off x="1038691" y="2462621"/>
            <a:ext cx="7934134" cy="5931154"/>
          </a:xfrm>
          <a:prstGeom prst="rect">
            <a:avLst/>
          </a:prstGeom>
        </p:spPr>
      </p:pic>
      <p:grpSp>
        <p:nvGrpSpPr>
          <p:cNvPr id="9" name="Group 9"/>
          <p:cNvGrpSpPr/>
          <p:nvPr/>
        </p:nvGrpSpPr>
        <p:grpSpPr>
          <a:xfrm>
            <a:off x="9144000" y="362873"/>
            <a:ext cx="8115300" cy="1783009"/>
            <a:chOff x="0" y="0"/>
            <a:chExt cx="10820400" cy="2377346"/>
          </a:xfrm>
        </p:grpSpPr>
        <p:sp>
          <p:nvSpPr>
            <p:cNvPr id="10" name="TextBox 10"/>
            <p:cNvSpPr txBox="1"/>
            <p:nvPr/>
          </p:nvSpPr>
          <p:spPr>
            <a:xfrm>
              <a:off x="0" y="-9525"/>
              <a:ext cx="10820400" cy="1498986"/>
            </a:xfrm>
            <a:prstGeom prst="rect">
              <a:avLst/>
            </a:prstGeom>
          </p:spPr>
          <p:txBody>
            <a:bodyPr lIns="0" tIns="0" rIns="0" bIns="0" rtlCol="0" anchor="t">
              <a:spAutoFit/>
            </a:bodyPr>
            <a:lstStyle/>
            <a:p>
              <a:pPr algn="r">
                <a:lnSpc>
                  <a:spcPts val="4503"/>
                </a:lnSpc>
              </a:pPr>
              <a:r>
                <a:rPr lang="en-US" sz="3752" spc="375">
                  <a:solidFill>
                    <a:srgbClr val="BD2640"/>
                  </a:solidFill>
                  <a:latin typeface="Glacial Indifference"/>
                </a:rPr>
                <a:t>VOTER TURNOUT AND PARTY ANALYSIS</a:t>
              </a:r>
            </a:p>
          </p:txBody>
        </p:sp>
        <p:sp>
          <p:nvSpPr>
            <p:cNvPr id="11" name="TextBox 11"/>
            <p:cNvSpPr txBox="1"/>
            <p:nvPr/>
          </p:nvSpPr>
          <p:spPr>
            <a:xfrm>
              <a:off x="0" y="1659004"/>
              <a:ext cx="10820400" cy="718341"/>
            </a:xfrm>
            <a:prstGeom prst="rect">
              <a:avLst/>
            </a:prstGeom>
          </p:spPr>
          <p:txBody>
            <a:bodyPr lIns="0" tIns="0" rIns="0" bIns="0" rtlCol="0" anchor="t">
              <a:spAutoFit/>
            </a:bodyPr>
            <a:lstStyle/>
            <a:p>
              <a:pPr algn="r">
                <a:lnSpc>
                  <a:spcPts val="4691"/>
                </a:lnSpc>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rot="-5400000">
            <a:off x="9091603" y="1586388"/>
            <a:ext cx="114786" cy="16220609"/>
          </a:xfrm>
          <a:prstGeom prst="rect">
            <a:avLst/>
          </a:prstGeom>
          <a:solidFill>
            <a:srgbClr val="000000"/>
          </a:solidFill>
        </p:spPr>
      </p:sp>
      <p:grpSp>
        <p:nvGrpSpPr>
          <p:cNvPr id="3" name="Group 3"/>
          <p:cNvGrpSpPr/>
          <p:nvPr/>
        </p:nvGrpSpPr>
        <p:grpSpPr>
          <a:xfrm>
            <a:off x="-501746" y="0"/>
            <a:ext cx="3781425" cy="3781425"/>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6CB2"/>
            </a:solidFill>
          </p:spPr>
        </p:sp>
      </p:grpSp>
      <p:sp>
        <p:nvSpPr>
          <p:cNvPr id="5" name="AutoShape 5"/>
          <p:cNvSpPr/>
          <p:nvPr/>
        </p:nvSpPr>
        <p:spPr>
          <a:xfrm rot="1813452">
            <a:off x="4419661" y="-1529128"/>
            <a:ext cx="114786" cy="14563259"/>
          </a:xfrm>
          <a:prstGeom prst="rect">
            <a:avLst/>
          </a:prstGeom>
          <a:solidFill>
            <a:srgbClr val="000000"/>
          </a:solidFill>
        </p:spPr>
      </p:sp>
      <p:grpSp>
        <p:nvGrpSpPr>
          <p:cNvPr id="6" name="Group 6"/>
          <p:cNvGrpSpPr/>
          <p:nvPr/>
        </p:nvGrpSpPr>
        <p:grpSpPr>
          <a:xfrm>
            <a:off x="2943316" y="4980959"/>
            <a:ext cx="6347046" cy="5496541"/>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BD2640"/>
            </a:solidFill>
          </p:spPr>
        </p:sp>
      </p:grpSp>
      <p:pic>
        <p:nvPicPr>
          <p:cNvPr id="8" name="Picture 8"/>
          <p:cNvPicPr>
            <a:picLocks noChangeAspect="1"/>
          </p:cNvPicPr>
          <p:nvPr/>
        </p:nvPicPr>
        <p:blipFill>
          <a:blip r:embed="rId3"/>
          <a:srcRect l="177" r="177"/>
          <a:stretch>
            <a:fillRect/>
          </a:stretch>
        </p:blipFill>
        <p:spPr>
          <a:xfrm>
            <a:off x="7321140" y="2220190"/>
            <a:ext cx="9478128" cy="6750864"/>
          </a:xfrm>
          <a:prstGeom prst="rect">
            <a:avLst/>
          </a:prstGeom>
        </p:spPr>
      </p:pic>
      <p:sp>
        <p:nvSpPr>
          <p:cNvPr id="9" name="TextBox 9"/>
          <p:cNvSpPr txBox="1"/>
          <p:nvPr/>
        </p:nvSpPr>
        <p:spPr>
          <a:xfrm>
            <a:off x="7118316" y="942518"/>
            <a:ext cx="10407684" cy="1094740"/>
          </a:xfrm>
          <a:prstGeom prst="rect">
            <a:avLst/>
          </a:prstGeom>
        </p:spPr>
        <p:txBody>
          <a:bodyPr wrap="square" lIns="0" tIns="0" rIns="0" bIns="0" rtlCol="0" anchor="t">
            <a:spAutoFit/>
          </a:bodyPr>
          <a:lstStyle/>
          <a:p>
            <a:pPr algn="ctr">
              <a:lnSpc>
                <a:spcPts val="8960"/>
              </a:lnSpc>
            </a:pPr>
            <a:r>
              <a:rPr lang="en-US" sz="6400" dirty="0">
                <a:solidFill>
                  <a:srgbClr val="004AAD"/>
                </a:solidFill>
                <a:latin typeface="Open Sans Extra Bold"/>
              </a:rPr>
              <a:t>SWING STATE ANALYSIS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09098" y="5079605"/>
            <a:ext cx="4130798" cy="3781425"/>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D2640"/>
            </a:solidFill>
          </p:spPr>
        </p:sp>
      </p:grpSp>
      <p:grpSp>
        <p:nvGrpSpPr>
          <p:cNvPr id="4" name="Group 4"/>
          <p:cNvGrpSpPr/>
          <p:nvPr/>
        </p:nvGrpSpPr>
        <p:grpSpPr>
          <a:xfrm>
            <a:off x="9144000" y="1017984"/>
            <a:ext cx="8115300" cy="8378509"/>
            <a:chOff x="0" y="0"/>
            <a:chExt cx="10820400" cy="11171346"/>
          </a:xfrm>
        </p:grpSpPr>
        <p:sp>
          <p:nvSpPr>
            <p:cNvPr id="5" name="TextBox 5"/>
            <p:cNvSpPr txBox="1"/>
            <p:nvPr/>
          </p:nvSpPr>
          <p:spPr>
            <a:xfrm>
              <a:off x="0" y="0"/>
              <a:ext cx="10820400" cy="1503121"/>
            </a:xfrm>
            <a:prstGeom prst="rect">
              <a:avLst/>
            </a:prstGeom>
          </p:spPr>
          <p:txBody>
            <a:bodyPr lIns="0" tIns="0" rIns="0" bIns="0" rtlCol="0" anchor="t">
              <a:spAutoFit/>
            </a:bodyPr>
            <a:lstStyle/>
            <a:p>
              <a:pPr algn="r">
                <a:lnSpc>
                  <a:spcPts val="4455"/>
                </a:lnSpc>
              </a:pPr>
              <a:r>
                <a:rPr lang="en-US" sz="3713" spc="371">
                  <a:solidFill>
                    <a:srgbClr val="BD2640"/>
                  </a:solidFill>
                  <a:latin typeface="Glacial Indifference"/>
                </a:rPr>
                <a:t>APPLY MACHINE LEARNING</a:t>
              </a:r>
            </a:p>
            <a:p>
              <a:pPr algn="r">
                <a:lnSpc>
                  <a:spcPts val="4455"/>
                </a:lnSpc>
              </a:pPr>
              <a:r>
                <a:rPr lang="en-US" sz="3713" spc="371">
                  <a:solidFill>
                    <a:srgbClr val="BD2640"/>
                  </a:solidFill>
                  <a:latin typeface="Glacial Indifference"/>
                </a:rPr>
                <a:t>TO PREDICT VOTER BEHAVIOR</a:t>
              </a:r>
            </a:p>
          </p:txBody>
        </p:sp>
        <p:sp>
          <p:nvSpPr>
            <p:cNvPr id="6" name="TextBox 6"/>
            <p:cNvSpPr txBox="1"/>
            <p:nvPr/>
          </p:nvSpPr>
          <p:spPr>
            <a:xfrm>
              <a:off x="0" y="3975940"/>
              <a:ext cx="10820400" cy="751560"/>
            </a:xfrm>
            <a:prstGeom prst="rect">
              <a:avLst/>
            </a:prstGeom>
          </p:spPr>
          <p:txBody>
            <a:bodyPr lIns="0" tIns="0" rIns="0" bIns="0" rtlCol="0" anchor="t">
              <a:spAutoFit/>
            </a:bodyPr>
            <a:lstStyle/>
            <a:p>
              <a:pPr algn="r">
                <a:lnSpc>
                  <a:spcPts val="4455"/>
                </a:lnSpc>
              </a:pPr>
              <a:r>
                <a:rPr lang="en-US" sz="3713" spc="371">
                  <a:solidFill>
                    <a:srgbClr val="BD2640"/>
                  </a:solidFill>
                  <a:latin typeface="Glacial Indifference"/>
                </a:rPr>
                <a:t> COLLECT GENERALIZED DATA</a:t>
              </a:r>
            </a:p>
          </p:txBody>
        </p:sp>
        <p:sp>
          <p:nvSpPr>
            <p:cNvPr id="7" name="TextBox 7"/>
            <p:cNvSpPr txBox="1"/>
            <p:nvPr/>
          </p:nvSpPr>
          <p:spPr>
            <a:xfrm>
              <a:off x="0" y="7981352"/>
              <a:ext cx="10820400" cy="1503121"/>
            </a:xfrm>
            <a:prstGeom prst="rect">
              <a:avLst/>
            </a:prstGeom>
          </p:spPr>
          <p:txBody>
            <a:bodyPr lIns="0" tIns="0" rIns="0" bIns="0" rtlCol="0" anchor="t">
              <a:spAutoFit/>
            </a:bodyPr>
            <a:lstStyle/>
            <a:p>
              <a:pPr algn="r">
                <a:lnSpc>
                  <a:spcPts val="4455"/>
                </a:lnSpc>
              </a:pPr>
              <a:endParaRPr/>
            </a:p>
            <a:p>
              <a:pPr algn="r">
                <a:lnSpc>
                  <a:spcPts val="4455"/>
                </a:lnSpc>
              </a:pPr>
              <a:r>
                <a:rPr lang="en-US" sz="3713" spc="371">
                  <a:solidFill>
                    <a:srgbClr val="BD2640"/>
                  </a:solidFill>
                  <a:latin typeface="Glacial Indifference"/>
                </a:rPr>
                <a:t>FIND CORRELATIONS </a:t>
              </a:r>
            </a:p>
          </p:txBody>
        </p:sp>
        <p:sp>
          <p:nvSpPr>
            <p:cNvPr id="8" name="TextBox 8"/>
            <p:cNvSpPr txBox="1"/>
            <p:nvPr/>
          </p:nvSpPr>
          <p:spPr>
            <a:xfrm>
              <a:off x="0" y="1689866"/>
              <a:ext cx="10820400" cy="1500128"/>
            </a:xfrm>
            <a:prstGeom prst="rect">
              <a:avLst/>
            </a:prstGeom>
          </p:spPr>
          <p:txBody>
            <a:bodyPr lIns="0" tIns="0" rIns="0" bIns="0" rtlCol="0" anchor="t">
              <a:spAutoFit/>
            </a:bodyPr>
            <a:lstStyle/>
            <a:p>
              <a:pPr algn="r">
                <a:lnSpc>
                  <a:spcPts val="4641"/>
                </a:lnSpc>
              </a:pPr>
              <a:r>
                <a:rPr lang="en-US" sz="3094">
                  <a:solidFill>
                    <a:srgbClr val="000000"/>
                  </a:solidFill>
                  <a:latin typeface="Glacial Indifference"/>
                </a:rPr>
                <a:t>What compels a person to select a candidate?</a:t>
              </a:r>
            </a:p>
            <a:p>
              <a:pPr algn="r">
                <a:lnSpc>
                  <a:spcPts val="4641"/>
                </a:lnSpc>
              </a:pPr>
              <a:r>
                <a:rPr lang="en-US" sz="3094">
                  <a:solidFill>
                    <a:srgbClr val="000000"/>
                  </a:solidFill>
                  <a:latin typeface="Glacial Indifference"/>
                </a:rPr>
                <a:t>  </a:t>
              </a:r>
            </a:p>
          </p:txBody>
        </p:sp>
        <p:sp>
          <p:nvSpPr>
            <p:cNvPr id="9" name="TextBox 9"/>
            <p:cNvSpPr txBox="1"/>
            <p:nvPr/>
          </p:nvSpPr>
          <p:spPr>
            <a:xfrm>
              <a:off x="0" y="4914245"/>
              <a:ext cx="10820400" cy="2281161"/>
            </a:xfrm>
            <a:prstGeom prst="rect">
              <a:avLst/>
            </a:prstGeom>
          </p:spPr>
          <p:txBody>
            <a:bodyPr lIns="0" tIns="0" rIns="0" bIns="0" rtlCol="0" anchor="t">
              <a:spAutoFit/>
            </a:bodyPr>
            <a:lstStyle/>
            <a:p>
              <a:pPr algn="r">
                <a:lnSpc>
                  <a:spcPts val="4641"/>
                </a:lnSpc>
              </a:pPr>
              <a:r>
                <a:rPr lang="en-US" sz="3094">
                  <a:solidFill>
                    <a:srgbClr val="000000"/>
                  </a:solidFill>
                  <a:latin typeface="Glacial Indifference"/>
                </a:rPr>
                <a:t>Factors that motivate people to vote.</a:t>
              </a:r>
            </a:p>
            <a:p>
              <a:pPr algn="r">
                <a:lnSpc>
                  <a:spcPts val="4641"/>
                </a:lnSpc>
              </a:pPr>
              <a:r>
                <a:rPr lang="en-US" sz="3094">
                  <a:solidFill>
                    <a:srgbClr val="000000"/>
                  </a:solidFill>
                  <a:latin typeface="Glacial Indifference"/>
                </a:rPr>
                <a:t>Learn what overall Demographics want and need based on generalized data.</a:t>
              </a:r>
            </a:p>
          </p:txBody>
        </p:sp>
        <p:sp>
          <p:nvSpPr>
            <p:cNvPr id="10" name="TextBox 10"/>
            <p:cNvSpPr txBox="1"/>
            <p:nvPr/>
          </p:nvSpPr>
          <p:spPr>
            <a:xfrm>
              <a:off x="0" y="9671218"/>
              <a:ext cx="10820400" cy="1500128"/>
            </a:xfrm>
            <a:prstGeom prst="rect">
              <a:avLst/>
            </a:prstGeom>
          </p:spPr>
          <p:txBody>
            <a:bodyPr lIns="0" tIns="0" rIns="0" bIns="0" rtlCol="0" anchor="t">
              <a:spAutoFit/>
            </a:bodyPr>
            <a:lstStyle/>
            <a:p>
              <a:pPr algn="r">
                <a:lnSpc>
                  <a:spcPts val="4641"/>
                </a:lnSpc>
              </a:pPr>
              <a:r>
                <a:rPr lang="en-US" sz="3094">
                  <a:solidFill>
                    <a:srgbClr val="000000"/>
                  </a:solidFill>
                  <a:latin typeface="Glacial Indifference"/>
                </a:rPr>
                <a:t>Examine turnout rates and voter patterns of behavior.</a:t>
              </a:r>
            </a:p>
          </p:txBody>
        </p:sp>
      </p:grpSp>
      <p:grpSp>
        <p:nvGrpSpPr>
          <p:cNvPr id="11" name="Group 11"/>
          <p:cNvGrpSpPr/>
          <p:nvPr/>
        </p:nvGrpSpPr>
        <p:grpSpPr>
          <a:xfrm rot="-3615110">
            <a:off x="-618468" y="-779211"/>
            <a:ext cx="6547955" cy="5670529"/>
            <a:chOff x="0" y="0"/>
            <a:chExt cx="6350000" cy="5499100"/>
          </a:xfrm>
        </p:grpSpPr>
        <p:sp>
          <p:nvSpPr>
            <p:cNvPr id="12" name="Freeform 12"/>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F6CB2"/>
            </a:solidFill>
          </p:spPr>
        </p:sp>
      </p:grpSp>
      <p:pic>
        <p:nvPicPr>
          <p:cNvPr id="13" name="Picture 13"/>
          <p:cNvPicPr>
            <a:picLocks noChangeAspect="1"/>
          </p:cNvPicPr>
          <p:nvPr/>
        </p:nvPicPr>
        <p:blipFill>
          <a:blip r:embed="rId2"/>
          <a:srcRect l="373" r="373"/>
          <a:stretch>
            <a:fillRect/>
          </a:stretch>
        </p:blipFill>
        <p:spPr>
          <a:xfrm>
            <a:off x="1354315" y="3249114"/>
            <a:ext cx="4728974" cy="392372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rot="-1788130">
            <a:off x="14608537" y="-1814878"/>
            <a:ext cx="114786" cy="14563259"/>
          </a:xfrm>
          <a:prstGeom prst="rect">
            <a:avLst/>
          </a:prstGeom>
          <a:solidFill>
            <a:srgbClr val="000000"/>
          </a:solidFill>
        </p:spPr>
      </p:sp>
      <p:grpSp>
        <p:nvGrpSpPr>
          <p:cNvPr id="3" name="Group 3"/>
          <p:cNvGrpSpPr/>
          <p:nvPr/>
        </p:nvGrpSpPr>
        <p:grpSpPr>
          <a:xfrm>
            <a:off x="14506575" y="7367588"/>
            <a:ext cx="3781425" cy="3781425"/>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6CB2"/>
            </a:solidFill>
          </p:spPr>
        </p:sp>
      </p:grpSp>
      <p:grpSp>
        <p:nvGrpSpPr>
          <p:cNvPr id="5" name="Group 5"/>
          <p:cNvGrpSpPr/>
          <p:nvPr/>
        </p:nvGrpSpPr>
        <p:grpSpPr>
          <a:xfrm>
            <a:off x="10303351" y="5087581"/>
            <a:ext cx="6223925" cy="538991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BD2640"/>
            </a:solidFill>
          </p:spPr>
        </p:sp>
      </p:grpSp>
      <p:grpSp>
        <p:nvGrpSpPr>
          <p:cNvPr id="7" name="Group 7"/>
          <p:cNvGrpSpPr>
            <a:grpSpLocks noChangeAspect="1"/>
          </p:cNvGrpSpPr>
          <p:nvPr/>
        </p:nvGrpSpPr>
        <p:grpSpPr>
          <a:xfrm>
            <a:off x="11153746" y="838200"/>
            <a:ext cx="6296054" cy="6296028"/>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4999" r="-24999"/>
              </a:stretch>
            </a:blipFill>
          </p:spPr>
        </p:sp>
      </p:grpSp>
      <p:grpSp>
        <p:nvGrpSpPr>
          <p:cNvPr id="9" name="Group 9"/>
          <p:cNvGrpSpPr/>
          <p:nvPr/>
        </p:nvGrpSpPr>
        <p:grpSpPr>
          <a:xfrm>
            <a:off x="1028700" y="3701653"/>
            <a:ext cx="7620400" cy="2883694"/>
            <a:chOff x="0" y="0"/>
            <a:chExt cx="10160533" cy="3844925"/>
          </a:xfrm>
        </p:grpSpPr>
        <p:sp>
          <p:nvSpPr>
            <p:cNvPr id="10" name="TextBox 10"/>
            <p:cNvSpPr txBox="1"/>
            <p:nvPr/>
          </p:nvSpPr>
          <p:spPr>
            <a:xfrm>
              <a:off x="0" y="0"/>
              <a:ext cx="10160533" cy="714375"/>
            </a:xfrm>
            <a:prstGeom prst="rect">
              <a:avLst/>
            </a:prstGeom>
          </p:spPr>
          <p:txBody>
            <a:bodyPr lIns="0" tIns="0" rIns="0" bIns="0" rtlCol="0" anchor="t">
              <a:spAutoFit/>
            </a:bodyPr>
            <a:lstStyle/>
            <a:p>
              <a:pPr>
                <a:lnSpc>
                  <a:spcPts val="4320"/>
                </a:lnSpc>
              </a:pPr>
              <a:r>
                <a:rPr lang="en-US" sz="3600" spc="359">
                  <a:solidFill>
                    <a:srgbClr val="BD2640"/>
                  </a:solidFill>
                  <a:latin typeface="Glacial Indifference Bold"/>
                </a:rPr>
                <a:t>OBJECTIVE</a:t>
              </a:r>
            </a:p>
          </p:txBody>
        </p:sp>
        <p:sp>
          <p:nvSpPr>
            <p:cNvPr id="11" name="TextBox 11"/>
            <p:cNvSpPr txBox="1"/>
            <p:nvPr/>
          </p:nvSpPr>
          <p:spPr>
            <a:xfrm>
              <a:off x="0" y="873125"/>
              <a:ext cx="10160533" cy="2971800"/>
            </a:xfrm>
            <a:prstGeom prst="rect">
              <a:avLst/>
            </a:prstGeom>
          </p:spPr>
          <p:txBody>
            <a:bodyPr lIns="0" tIns="0" rIns="0" bIns="0" rtlCol="0" anchor="t">
              <a:spAutoFit/>
            </a:bodyPr>
            <a:lstStyle/>
            <a:p>
              <a:pPr>
                <a:lnSpc>
                  <a:spcPts val="4500"/>
                </a:lnSpc>
              </a:pPr>
              <a:r>
                <a:rPr lang="en-US" sz="3000">
                  <a:solidFill>
                    <a:srgbClr val="000000"/>
                  </a:solidFill>
                  <a:latin typeface="Glacial Indifference"/>
                </a:rPr>
                <a:t>Analyze and visualize US Presidential Results between 2016 and 2020 to</a:t>
              </a:r>
              <a:r>
                <a:rPr lang="en-US" sz="2999">
                  <a:solidFill>
                    <a:srgbClr val="000000"/>
                  </a:solidFill>
                  <a:latin typeface="Glacial Indifference"/>
                </a:rPr>
                <a:t> find tr</a:t>
              </a:r>
              <a:r>
                <a:rPr lang="en-US" sz="3000">
                  <a:solidFill>
                    <a:srgbClr val="000000"/>
                  </a:solidFill>
                  <a:latin typeface="Glacial Indifference"/>
                </a:rPr>
                <a:t>ends in voting patterns and identify possible reasons for those trends.</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1028700" y="2964074"/>
            <a:ext cx="11199151" cy="3973830"/>
          </a:xfrm>
          <a:prstGeom prst="rect">
            <a:avLst/>
          </a:prstGeom>
        </p:spPr>
        <p:txBody>
          <a:bodyPr lIns="0" tIns="0" rIns="0" bIns="0" rtlCol="0" anchor="t">
            <a:spAutoFit/>
          </a:bodyPr>
          <a:lstStyle/>
          <a:p>
            <a:pPr marL="906780" lvl="1" indent="-453390">
              <a:lnSpc>
                <a:spcPts val="6300"/>
              </a:lnSpc>
              <a:buFont typeface="Arial"/>
              <a:buChar char="•"/>
            </a:pPr>
            <a:r>
              <a:rPr lang="en-US" sz="4200">
                <a:solidFill>
                  <a:srgbClr val="000000"/>
                </a:solidFill>
                <a:latin typeface="Glacial Indifference"/>
              </a:rPr>
              <a:t>Townhall.com for 2016 election data</a:t>
            </a:r>
          </a:p>
          <a:p>
            <a:pPr marL="906780" lvl="1" indent="-453390">
              <a:lnSpc>
                <a:spcPts val="6300"/>
              </a:lnSpc>
              <a:buFont typeface="Arial"/>
              <a:buChar char="•"/>
            </a:pPr>
            <a:r>
              <a:rPr lang="en-US" sz="4200">
                <a:solidFill>
                  <a:srgbClr val="000000"/>
                </a:solidFill>
                <a:latin typeface="Glacial Indifference"/>
              </a:rPr>
              <a:t>The New York Times for 2020 election data</a:t>
            </a:r>
          </a:p>
          <a:p>
            <a:pPr marL="906780" lvl="1" indent="-453390">
              <a:lnSpc>
                <a:spcPts val="6300"/>
              </a:lnSpc>
              <a:buFont typeface="Arial"/>
              <a:buChar char="•"/>
            </a:pPr>
            <a:r>
              <a:rPr lang="en-US" sz="4200">
                <a:solidFill>
                  <a:srgbClr val="000000"/>
                </a:solidFill>
                <a:latin typeface="Glacial Indifference"/>
              </a:rPr>
              <a:t>The US Census Bureau Voting and Registration</a:t>
            </a:r>
          </a:p>
          <a:p>
            <a:pPr>
              <a:lnSpc>
                <a:spcPts val="6300"/>
              </a:lnSpc>
            </a:pPr>
            <a:endParaRPr lang="en-US" sz="4200">
              <a:solidFill>
                <a:srgbClr val="000000"/>
              </a:solidFill>
              <a:latin typeface="Glacial Indifference"/>
            </a:endParaRPr>
          </a:p>
        </p:txBody>
      </p:sp>
      <p:sp>
        <p:nvSpPr>
          <p:cNvPr id="3" name="AutoShape 3"/>
          <p:cNvSpPr/>
          <p:nvPr/>
        </p:nvSpPr>
        <p:spPr>
          <a:xfrm rot="-5400000">
            <a:off x="9081612" y="1586388"/>
            <a:ext cx="114786" cy="16220609"/>
          </a:xfrm>
          <a:prstGeom prst="rect">
            <a:avLst/>
          </a:prstGeom>
          <a:solidFill>
            <a:srgbClr val="000000"/>
          </a:solidFill>
        </p:spPr>
      </p:sp>
      <p:grpSp>
        <p:nvGrpSpPr>
          <p:cNvPr id="4" name="Group 4"/>
          <p:cNvGrpSpPr/>
          <p:nvPr/>
        </p:nvGrpSpPr>
        <p:grpSpPr>
          <a:xfrm>
            <a:off x="10303351" y="2737929"/>
            <a:ext cx="8937149" cy="773957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BD2640"/>
            </a:solidFill>
          </p:spPr>
        </p:sp>
      </p:grpSp>
      <p:grpSp>
        <p:nvGrpSpPr>
          <p:cNvPr id="6" name="Group 6"/>
          <p:cNvGrpSpPr/>
          <p:nvPr/>
        </p:nvGrpSpPr>
        <p:grpSpPr>
          <a:xfrm rot="-10800000">
            <a:off x="15230566" y="-155165"/>
            <a:ext cx="4340518" cy="375888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F6CB2"/>
            </a:solidFill>
          </p:spPr>
        </p:sp>
      </p:grpSp>
      <p:sp>
        <p:nvSpPr>
          <p:cNvPr id="8" name="AutoShape 8"/>
          <p:cNvSpPr/>
          <p:nvPr/>
        </p:nvSpPr>
        <p:spPr>
          <a:xfrm rot="-1827212">
            <a:off x="16494487" y="-3300778"/>
            <a:ext cx="114786" cy="14563259"/>
          </a:xfrm>
          <a:prstGeom prst="rect">
            <a:avLst/>
          </a:prstGeom>
          <a:solidFill>
            <a:srgbClr val="000000"/>
          </a:solidFill>
        </p:spPr>
      </p:sp>
      <p:sp>
        <p:nvSpPr>
          <p:cNvPr id="9" name="TextBox 9"/>
          <p:cNvSpPr txBox="1"/>
          <p:nvPr/>
        </p:nvSpPr>
        <p:spPr>
          <a:xfrm>
            <a:off x="1250554" y="457009"/>
            <a:ext cx="8574708" cy="2280920"/>
          </a:xfrm>
          <a:prstGeom prst="rect">
            <a:avLst/>
          </a:prstGeom>
        </p:spPr>
        <p:txBody>
          <a:bodyPr lIns="0" tIns="0" rIns="0" bIns="0" rtlCol="0" anchor="t">
            <a:spAutoFit/>
          </a:bodyPr>
          <a:lstStyle/>
          <a:p>
            <a:pPr>
              <a:lnSpc>
                <a:spcPts val="8799"/>
              </a:lnSpc>
            </a:pPr>
            <a:r>
              <a:rPr lang="en-US" sz="8799" spc="879">
                <a:solidFill>
                  <a:srgbClr val="000000"/>
                </a:solidFill>
                <a:latin typeface="Glacial Indifference"/>
              </a:rPr>
              <a:t>DATA SOURCES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rot="-1827212">
            <a:off x="5750287" y="-1380166"/>
            <a:ext cx="114786" cy="14563259"/>
          </a:xfrm>
          <a:prstGeom prst="rect">
            <a:avLst/>
          </a:prstGeom>
          <a:solidFill>
            <a:srgbClr val="000000"/>
          </a:solidFill>
        </p:spPr>
      </p:sp>
      <p:grpSp>
        <p:nvGrpSpPr>
          <p:cNvPr id="3" name="Group 3"/>
          <p:cNvGrpSpPr/>
          <p:nvPr/>
        </p:nvGrpSpPr>
        <p:grpSpPr>
          <a:xfrm>
            <a:off x="1152525" y="-513448"/>
            <a:ext cx="4333875" cy="4333875"/>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6CB2"/>
            </a:solidFill>
          </p:spPr>
        </p:sp>
      </p:grpSp>
      <p:grpSp>
        <p:nvGrpSpPr>
          <p:cNvPr id="5" name="Group 5"/>
          <p:cNvGrpSpPr/>
          <p:nvPr/>
        </p:nvGrpSpPr>
        <p:grpSpPr>
          <a:xfrm>
            <a:off x="-1549162" y="2728912"/>
            <a:ext cx="8937149" cy="773957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BD2640"/>
            </a:solidFill>
          </p:spPr>
        </p:sp>
      </p:grpSp>
      <p:pic>
        <p:nvPicPr>
          <p:cNvPr id="7" name="Picture 7"/>
          <p:cNvPicPr>
            <a:picLocks noChangeAspect="1"/>
          </p:cNvPicPr>
          <p:nvPr/>
        </p:nvPicPr>
        <p:blipFill>
          <a:blip r:embed="rId3"/>
          <a:srcRect/>
          <a:stretch>
            <a:fillRect/>
          </a:stretch>
        </p:blipFill>
        <p:spPr>
          <a:xfrm>
            <a:off x="5136605" y="1137865"/>
            <a:ext cx="4007395" cy="1031248"/>
          </a:xfrm>
          <a:prstGeom prst="rect">
            <a:avLst/>
          </a:prstGeom>
        </p:spPr>
      </p:pic>
      <p:pic>
        <p:nvPicPr>
          <p:cNvPr id="8" name="Picture 8"/>
          <p:cNvPicPr>
            <a:picLocks noChangeAspect="1"/>
          </p:cNvPicPr>
          <p:nvPr/>
        </p:nvPicPr>
        <p:blipFill>
          <a:blip r:embed="rId4"/>
          <a:srcRect/>
          <a:stretch>
            <a:fillRect/>
          </a:stretch>
        </p:blipFill>
        <p:spPr>
          <a:xfrm>
            <a:off x="9547773" y="4500204"/>
            <a:ext cx="3317262" cy="1661835"/>
          </a:xfrm>
          <a:prstGeom prst="rect">
            <a:avLst/>
          </a:prstGeom>
        </p:spPr>
      </p:pic>
      <p:pic>
        <p:nvPicPr>
          <p:cNvPr id="9" name="Picture 9"/>
          <p:cNvPicPr>
            <a:picLocks noChangeAspect="1"/>
          </p:cNvPicPr>
          <p:nvPr/>
        </p:nvPicPr>
        <p:blipFill>
          <a:blip r:embed="rId5"/>
          <a:srcRect/>
          <a:stretch>
            <a:fillRect/>
          </a:stretch>
        </p:blipFill>
        <p:spPr>
          <a:xfrm>
            <a:off x="7253892" y="2520462"/>
            <a:ext cx="3780216" cy="1581390"/>
          </a:xfrm>
          <a:prstGeom prst="rect">
            <a:avLst/>
          </a:prstGeom>
        </p:spPr>
      </p:pic>
      <p:pic>
        <p:nvPicPr>
          <p:cNvPr id="10" name="Picture 10"/>
          <p:cNvPicPr>
            <a:picLocks noChangeAspect="1"/>
          </p:cNvPicPr>
          <p:nvPr/>
        </p:nvPicPr>
        <p:blipFill>
          <a:blip r:embed="rId6"/>
          <a:srcRect/>
          <a:stretch>
            <a:fillRect/>
          </a:stretch>
        </p:blipFill>
        <p:spPr>
          <a:xfrm>
            <a:off x="15144968" y="8239761"/>
            <a:ext cx="1543514" cy="1543514"/>
          </a:xfrm>
          <a:prstGeom prst="rect">
            <a:avLst/>
          </a:prstGeom>
        </p:spPr>
      </p:pic>
      <p:pic>
        <p:nvPicPr>
          <p:cNvPr id="11" name="Picture 1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5801951" y="2526192"/>
            <a:ext cx="1018539" cy="1007081"/>
          </a:xfrm>
          <a:prstGeom prst="rect">
            <a:avLst/>
          </a:prstGeom>
        </p:spPr>
      </p:pic>
      <p:pic>
        <p:nvPicPr>
          <p:cNvPr id="12" name="Picture 1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8131190" y="4318312"/>
            <a:ext cx="1018539" cy="1007081"/>
          </a:xfrm>
          <a:prstGeom prst="rect">
            <a:avLst/>
          </a:prstGeom>
        </p:spPr>
      </p:pic>
      <p:pic>
        <p:nvPicPr>
          <p:cNvPr id="13" name="Picture 1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0044924" y="6367845"/>
            <a:ext cx="1018539" cy="1007081"/>
          </a:xfrm>
          <a:prstGeom prst="rect">
            <a:avLst/>
          </a:prstGeom>
        </p:spPr>
      </p:pic>
      <p:pic>
        <p:nvPicPr>
          <p:cNvPr id="14" name="Picture 14"/>
          <p:cNvPicPr>
            <a:picLocks noChangeAspect="1"/>
          </p:cNvPicPr>
          <p:nvPr/>
        </p:nvPicPr>
        <p:blipFill>
          <a:blip r:embed="rId9"/>
          <a:srcRect/>
          <a:stretch>
            <a:fillRect/>
          </a:stretch>
        </p:blipFill>
        <p:spPr>
          <a:xfrm>
            <a:off x="11567365" y="6800915"/>
            <a:ext cx="1963003" cy="1029759"/>
          </a:xfrm>
          <a:prstGeom prst="rect">
            <a:avLst/>
          </a:prstGeom>
        </p:spPr>
      </p:pic>
      <p:pic>
        <p:nvPicPr>
          <p:cNvPr id="15" name="Picture 15"/>
          <p:cNvPicPr>
            <a:picLocks noChangeAspect="1"/>
          </p:cNvPicPr>
          <p:nvPr/>
        </p:nvPicPr>
        <p:blipFill>
          <a:blip r:embed="rId3"/>
          <a:srcRect/>
          <a:stretch>
            <a:fillRect/>
          </a:stretch>
        </p:blipFill>
        <p:spPr>
          <a:xfrm>
            <a:off x="14688217" y="6999655"/>
            <a:ext cx="2457015" cy="632279"/>
          </a:xfrm>
          <a:prstGeom prst="rect">
            <a:avLst/>
          </a:prstGeom>
        </p:spPr>
      </p:pic>
      <p:pic>
        <p:nvPicPr>
          <p:cNvPr id="16" name="Picture 1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944128" y="7208298"/>
            <a:ext cx="344715" cy="344715"/>
          </a:xfrm>
          <a:prstGeom prst="rect">
            <a:avLst/>
          </a:prstGeom>
        </p:spPr>
      </p:pic>
      <p:pic>
        <p:nvPicPr>
          <p:cNvPr id="17" name="Picture 17"/>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3309749" y="8245490"/>
            <a:ext cx="1018539" cy="1007081"/>
          </a:xfrm>
          <a:prstGeom prst="rect">
            <a:avLst/>
          </a:prstGeom>
        </p:spPr>
      </p:pic>
      <p:sp>
        <p:nvSpPr>
          <p:cNvPr id="18" name="TextBox 18"/>
          <p:cNvSpPr txBox="1"/>
          <p:nvPr/>
        </p:nvSpPr>
        <p:spPr>
          <a:xfrm>
            <a:off x="6814761" y="-76200"/>
            <a:ext cx="11250518" cy="712470"/>
          </a:xfrm>
          <a:prstGeom prst="rect">
            <a:avLst/>
          </a:prstGeom>
        </p:spPr>
        <p:txBody>
          <a:bodyPr lIns="0" tIns="0" rIns="0" bIns="0" rtlCol="0" anchor="t">
            <a:spAutoFit/>
          </a:bodyPr>
          <a:lstStyle/>
          <a:p>
            <a:pPr algn="ctr">
              <a:lnSpc>
                <a:spcPts val="5880"/>
              </a:lnSpc>
            </a:pPr>
            <a:r>
              <a:rPr lang="en-US" sz="4200">
                <a:solidFill>
                  <a:srgbClr val="BD2640"/>
                </a:solidFill>
                <a:latin typeface="Open Sans Extra Bold"/>
              </a:rPr>
              <a:t>2016 Election Results ETL Process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a:off x="503120" y="1599782"/>
            <a:ext cx="10764726" cy="1644902"/>
          </a:xfrm>
          <a:prstGeom prst="rect">
            <a:avLst/>
          </a:prstGeom>
          <a:solidFill>
            <a:srgbClr val="EFEFEF">
              <a:alpha val="29803"/>
            </a:srgbClr>
          </a:solidFill>
        </p:spPr>
      </p:sp>
      <p:sp>
        <p:nvSpPr>
          <p:cNvPr id="3" name="AutoShape 3"/>
          <p:cNvSpPr/>
          <p:nvPr/>
        </p:nvSpPr>
        <p:spPr>
          <a:xfrm>
            <a:off x="503120" y="1656460"/>
            <a:ext cx="4777276" cy="1588225"/>
          </a:xfrm>
          <a:prstGeom prst="rect">
            <a:avLst/>
          </a:prstGeom>
          <a:solidFill>
            <a:srgbClr val="3F6CB2"/>
          </a:solidFill>
        </p:spPr>
      </p:sp>
      <p:grpSp>
        <p:nvGrpSpPr>
          <p:cNvPr id="4" name="Group 4"/>
          <p:cNvGrpSpPr/>
          <p:nvPr/>
        </p:nvGrpSpPr>
        <p:grpSpPr>
          <a:xfrm rot="-8100000">
            <a:off x="4694365" y="1869713"/>
            <a:ext cx="1164053" cy="1162190"/>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F6CB2"/>
            </a:solidFill>
          </p:spPr>
        </p:sp>
      </p:grpSp>
      <p:sp>
        <p:nvSpPr>
          <p:cNvPr id="6" name="AutoShape 6"/>
          <p:cNvSpPr/>
          <p:nvPr/>
        </p:nvSpPr>
        <p:spPr>
          <a:xfrm>
            <a:off x="503120" y="3329701"/>
            <a:ext cx="4777276" cy="1644902"/>
          </a:xfrm>
          <a:prstGeom prst="rect">
            <a:avLst/>
          </a:prstGeom>
          <a:solidFill>
            <a:srgbClr val="BD2640"/>
          </a:solidFill>
        </p:spPr>
      </p:sp>
      <p:grpSp>
        <p:nvGrpSpPr>
          <p:cNvPr id="7" name="Group 7"/>
          <p:cNvGrpSpPr/>
          <p:nvPr/>
        </p:nvGrpSpPr>
        <p:grpSpPr>
          <a:xfrm rot="-8100000">
            <a:off x="4694365" y="3533430"/>
            <a:ext cx="1164053" cy="1162190"/>
            <a:chOff x="0" y="0"/>
            <a:chExt cx="6350000" cy="6339840"/>
          </a:xfrm>
        </p:grpSpPr>
        <p:sp>
          <p:nvSpPr>
            <p:cNvPr id="8" name="Freeform 8"/>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BD2640"/>
            </a:solidFill>
          </p:spPr>
        </p:sp>
      </p:grpSp>
      <p:sp>
        <p:nvSpPr>
          <p:cNvPr id="9" name="AutoShape 9"/>
          <p:cNvSpPr/>
          <p:nvPr/>
        </p:nvSpPr>
        <p:spPr>
          <a:xfrm>
            <a:off x="503120" y="4946265"/>
            <a:ext cx="5595723" cy="1644902"/>
          </a:xfrm>
          <a:prstGeom prst="rect">
            <a:avLst/>
          </a:prstGeom>
          <a:solidFill>
            <a:srgbClr val="EFEFEF">
              <a:alpha val="29803"/>
            </a:srgbClr>
          </a:solidFill>
        </p:spPr>
      </p:sp>
      <p:sp>
        <p:nvSpPr>
          <p:cNvPr id="10" name="AutoShape 10"/>
          <p:cNvSpPr/>
          <p:nvPr/>
        </p:nvSpPr>
        <p:spPr>
          <a:xfrm>
            <a:off x="503120" y="4946265"/>
            <a:ext cx="4777276" cy="1644902"/>
          </a:xfrm>
          <a:prstGeom prst="rect">
            <a:avLst/>
          </a:prstGeom>
          <a:solidFill>
            <a:srgbClr val="3F6CB2"/>
          </a:solidFill>
        </p:spPr>
      </p:sp>
      <p:grpSp>
        <p:nvGrpSpPr>
          <p:cNvPr id="11" name="Group 11"/>
          <p:cNvGrpSpPr/>
          <p:nvPr/>
        </p:nvGrpSpPr>
        <p:grpSpPr>
          <a:xfrm rot="-8100000">
            <a:off x="4694365" y="5187621"/>
            <a:ext cx="1164053" cy="1162190"/>
            <a:chOff x="0" y="0"/>
            <a:chExt cx="6350000" cy="6339840"/>
          </a:xfrm>
        </p:grpSpPr>
        <p:sp>
          <p:nvSpPr>
            <p:cNvPr id="12" name="Freeform 12"/>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F6CB2"/>
            </a:solidFill>
          </p:spPr>
        </p:sp>
      </p:grpSp>
      <p:sp>
        <p:nvSpPr>
          <p:cNvPr id="13" name="AutoShape 13"/>
          <p:cNvSpPr/>
          <p:nvPr/>
        </p:nvSpPr>
        <p:spPr>
          <a:xfrm>
            <a:off x="503120" y="6619506"/>
            <a:ext cx="4777276" cy="1644902"/>
          </a:xfrm>
          <a:prstGeom prst="rect">
            <a:avLst/>
          </a:prstGeom>
          <a:solidFill>
            <a:srgbClr val="BD2640"/>
          </a:solidFill>
        </p:spPr>
      </p:sp>
      <p:grpSp>
        <p:nvGrpSpPr>
          <p:cNvPr id="14" name="Group 14"/>
          <p:cNvGrpSpPr/>
          <p:nvPr/>
        </p:nvGrpSpPr>
        <p:grpSpPr>
          <a:xfrm rot="-8100000">
            <a:off x="4694365" y="6860862"/>
            <a:ext cx="1164053" cy="1162190"/>
            <a:chOff x="0" y="0"/>
            <a:chExt cx="6350000" cy="6339840"/>
          </a:xfrm>
        </p:grpSpPr>
        <p:sp>
          <p:nvSpPr>
            <p:cNvPr id="15" name="Freeform 1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BD2640"/>
            </a:solidFill>
          </p:spPr>
        </p:sp>
      </p:grpSp>
      <p:sp>
        <p:nvSpPr>
          <p:cNvPr id="16" name="AutoShape 16"/>
          <p:cNvSpPr/>
          <p:nvPr/>
        </p:nvSpPr>
        <p:spPr>
          <a:xfrm>
            <a:off x="503120" y="8297836"/>
            <a:ext cx="5863201" cy="1644902"/>
          </a:xfrm>
          <a:prstGeom prst="rect">
            <a:avLst/>
          </a:prstGeom>
          <a:solidFill>
            <a:srgbClr val="EFEFEF">
              <a:alpha val="29803"/>
            </a:srgbClr>
          </a:solidFill>
        </p:spPr>
      </p:sp>
      <p:sp>
        <p:nvSpPr>
          <p:cNvPr id="17" name="AutoShape 17"/>
          <p:cNvSpPr/>
          <p:nvPr/>
        </p:nvSpPr>
        <p:spPr>
          <a:xfrm>
            <a:off x="503120" y="8297836"/>
            <a:ext cx="4777276" cy="1644902"/>
          </a:xfrm>
          <a:prstGeom prst="rect">
            <a:avLst/>
          </a:prstGeom>
          <a:solidFill>
            <a:srgbClr val="3F6CB2"/>
          </a:solidFill>
        </p:spPr>
      </p:sp>
      <p:grpSp>
        <p:nvGrpSpPr>
          <p:cNvPr id="18" name="Group 18"/>
          <p:cNvGrpSpPr/>
          <p:nvPr/>
        </p:nvGrpSpPr>
        <p:grpSpPr>
          <a:xfrm rot="-8100000">
            <a:off x="4694365" y="8539192"/>
            <a:ext cx="1164053" cy="1162190"/>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F6CB2"/>
            </a:solidFill>
          </p:spPr>
        </p:sp>
      </p:grpSp>
      <p:grpSp>
        <p:nvGrpSpPr>
          <p:cNvPr id="20" name="Group 20"/>
          <p:cNvGrpSpPr/>
          <p:nvPr/>
        </p:nvGrpSpPr>
        <p:grpSpPr>
          <a:xfrm>
            <a:off x="928880" y="1709286"/>
            <a:ext cx="783092" cy="1539250"/>
            <a:chOff x="0" y="0"/>
            <a:chExt cx="1044123" cy="2052334"/>
          </a:xfrm>
        </p:grpSpPr>
        <p:pic>
          <p:nvPicPr>
            <p:cNvPr id="21" name="Picture 2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4562" r="24562"/>
            <a:stretch>
              <a:fillRect/>
            </a:stretch>
          </p:blipFill>
          <p:spPr>
            <a:xfrm>
              <a:off x="0" y="0"/>
              <a:ext cx="1044123" cy="2052334"/>
            </a:xfrm>
            <a:prstGeom prst="rect">
              <a:avLst/>
            </a:prstGeom>
          </p:spPr>
        </p:pic>
        <p:sp>
          <p:nvSpPr>
            <p:cNvPr id="22" name="TextBox 22"/>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000000"/>
                  </a:solidFill>
                  <a:latin typeface="Aileron Heavy"/>
                </a:rPr>
                <a:t>01</a:t>
              </a:r>
            </a:p>
          </p:txBody>
        </p:sp>
      </p:grpSp>
      <p:grpSp>
        <p:nvGrpSpPr>
          <p:cNvPr id="23" name="Group 23"/>
          <p:cNvGrpSpPr/>
          <p:nvPr/>
        </p:nvGrpSpPr>
        <p:grpSpPr>
          <a:xfrm>
            <a:off x="928880" y="3317215"/>
            <a:ext cx="783092" cy="1539250"/>
            <a:chOff x="0" y="0"/>
            <a:chExt cx="1044123" cy="2052334"/>
          </a:xfrm>
        </p:grpSpPr>
        <p:pic>
          <p:nvPicPr>
            <p:cNvPr id="24" name="Picture 2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4562" r="24562"/>
            <a:stretch>
              <a:fillRect/>
            </a:stretch>
          </p:blipFill>
          <p:spPr>
            <a:xfrm>
              <a:off x="0" y="0"/>
              <a:ext cx="1044123" cy="2052334"/>
            </a:xfrm>
            <a:prstGeom prst="rect">
              <a:avLst/>
            </a:prstGeom>
          </p:spPr>
        </p:pic>
        <p:sp>
          <p:nvSpPr>
            <p:cNvPr id="25" name="TextBox 25"/>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000000"/>
                  </a:solidFill>
                  <a:latin typeface="Aileron Heavy"/>
                </a:rPr>
                <a:t>02</a:t>
              </a:r>
            </a:p>
          </p:txBody>
        </p:sp>
      </p:grpSp>
      <p:grpSp>
        <p:nvGrpSpPr>
          <p:cNvPr id="26" name="Group 26"/>
          <p:cNvGrpSpPr/>
          <p:nvPr/>
        </p:nvGrpSpPr>
        <p:grpSpPr>
          <a:xfrm>
            <a:off x="928880" y="4999091"/>
            <a:ext cx="783092" cy="1539250"/>
            <a:chOff x="0" y="0"/>
            <a:chExt cx="1044123" cy="2052334"/>
          </a:xfrm>
        </p:grpSpPr>
        <p:pic>
          <p:nvPicPr>
            <p:cNvPr id="27" name="Picture 2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4562" r="24562"/>
            <a:stretch>
              <a:fillRect/>
            </a:stretch>
          </p:blipFill>
          <p:spPr>
            <a:xfrm>
              <a:off x="0" y="0"/>
              <a:ext cx="1044123" cy="2052334"/>
            </a:xfrm>
            <a:prstGeom prst="rect">
              <a:avLst/>
            </a:prstGeom>
          </p:spPr>
        </p:pic>
        <p:sp>
          <p:nvSpPr>
            <p:cNvPr id="28" name="TextBox 28"/>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000000"/>
                  </a:solidFill>
                  <a:latin typeface="Aileron Heavy"/>
                </a:rPr>
                <a:t>03</a:t>
              </a:r>
            </a:p>
          </p:txBody>
        </p:sp>
      </p:grpSp>
      <p:grpSp>
        <p:nvGrpSpPr>
          <p:cNvPr id="29" name="Group 29"/>
          <p:cNvGrpSpPr/>
          <p:nvPr/>
        </p:nvGrpSpPr>
        <p:grpSpPr>
          <a:xfrm>
            <a:off x="928880" y="6672332"/>
            <a:ext cx="783092" cy="1539250"/>
            <a:chOff x="0" y="0"/>
            <a:chExt cx="1044123" cy="2052334"/>
          </a:xfrm>
        </p:grpSpPr>
        <p:pic>
          <p:nvPicPr>
            <p:cNvPr id="30" name="Picture 3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4562" r="24562"/>
            <a:stretch>
              <a:fillRect/>
            </a:stretch>
          </p:blipFill>
          <p:spPr>
            <a:xfrm>
              <a:off x="0" y="0"/>
              <a:ext cx="1044123" cy="2052334"/>
            </a:xfrm>
            <a:prstGeom prst="rect">
              <a:avLst/>
            </a:prstGeom>
          </p:spPr>
        </p:pic>
        <p:sp>
          <p:nvSpPr>
            <p:cNvPr id="31" name="TextBox 31"/>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000000"/>
                  </a:solidFill>
                  <a:latin typeface="Aileron Heavy"/>
                </a:rPr>
                <a:t>04</a:t>
              </a:r>
            </a:p>
          </p:txBody>
        </p:sp>
      </p:grpSp>
      <p:grpSp>
        <p:nvGrpSpPr>
          <p:cNvPr id="32" name="Group 32"/>
          <p:cNvGrpSpPr/>
          <p:nvPr/>
        </p:nvGrpSpPr>
        <p:grpSpPr>
          <a:xfrm>
            <a:off x="928880" y="8367375"/>
            <a:ext cx="783092" cy="1539250"/>
            <a:chOff x="0" y="0"/>
            <a:chExt cx="1044123" cy="2052334"/>
          </a:xfrm>
        </p:grpSpPr>
        <p:pic>
          <p:nvPicPr>
            <p:cNvPr id="33" name="Picture 3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4562" r="24562"/>
            <a:stretch>
              <a:fillRect/>
            </a:stretch>
          </p:blipFill>
          <p:spPr>
            <a:xfrm>
              <a:off x="0" y="0"/>
              <a:ext cx="1044123" cy="2052334"/>
            </a:xfrm>
            <a:prstGeom prst="rect">
              <a:avLst/>
            </a:prstGeom>
          </p:spPr>
        </p:pic>
        <p:sp>
          <p:nvSpPr>
            <p:cNvPr id="34" name="TextBox 34"/>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000000"/>
                  </a:solidFill>
                  <a:latin typeface="Aileron Heavy"/>
                </a:rPr>
                <a:t>05</a:t>
              </a:r>
            </a:p>
          </p:txBody>
        </p:sp>
      </p:grpSp>
      <p:pic>
        <p:nvPicPr>
          <p:cNvPr id="35" name="Picture 35"/>
          <p:cNvPicPr>
            <a:picLocks noChangeAspect="1"/>
          </p:cNvPicPr>
          <p:nvPr/>
        </p:nvPicPr>
        <p:blipFill>
          <a:blip r:embed="rId5"/>
          <a:srcRect/>
          <a:stretch>
            <a:fillRect/>
          </a:stretch>
        </p:blipFill>
        <p:spPr>
          <a:xfrm>
            <a:off x="6366321" y="1709286"/>
            <a:ext cx="6504855" cy="1161581"/>
          </a:xfrm>
          <a:prstGeom prst="rect">
            <a:avLst/>
          </a:prstGeom>
        </p:spPr>
      </p:pic>
      <p:pic>
        <p:nvPicPr>
          <p:cNvPr id="36" name="Picture 36"/>
          <p:cNvPicPr>
            <a:picLocks noChangeAspect="1"/>
          </p:cNvPicPr>
          <p:nvPr/>
        </p:nvPicPr>
        <p:blipFill>
          <a:blip r:embed="rId6"/>
          <a:srcRect/>
          <a:stretch>
            <a:fillRect/>
          </a:stretch>
        </p:blipFill>
        <p:spPr>
          <a:xfrm>
            <a:off x="6366321" y="3329701"/>
            <a:ext cx="9004844" cy="1222880"/>
          </a:xfrm>
          <a:prstGeom prst="rect">
            <a:avLst/>
          </a:prstGeom>
        </p:spPr>
      </p:pic>
      <p:pic>
        <p:nvPicPr>
          <p:cNvPr id="37" name="Picture 37"/>
          <p:cNvPicPr>
            <a:picLocks noChangeAspect="1"/>
          </p:cNvPicPr>
          <p:nvPr/>
        </p:nvPicPr>
        <p:blipFill>
          <a:blip r:embed="rId7"/>
          <a:srcRect/>
          <a:stretch>
            <a:fillRect/>
          </a:stretch>
        </p:blipFill>
        <p:spPr>
          <a:xfrm>
            <a:off x="6366321" y="4974604"/>
            <a:ext cx="9772987" cy="1710273"/>
          </a:xfrm>
          <a:prstGeom prst="rect">
            <a:avLst/>
          </a:prstGeom>
        </p:spPr>
      </p:pic>
      <p:pic>
        <p:nvPicPr>
          <p:cNvPr id="38" name="Picture 38"/>
          <p:cNvPicPr>
            <a:picLocks noChangeAspect="1"/>
          </p:cNvPicPr>
          <p:nvPr/>
        </p:nvPicPr>
        <p:blipFill>
          <a:blip r:embed="rId8"/>
          <a:srcRect/>
          <a:stretch>
            <a:fillRect/>
          </a:stretch>
        </p:blipFill>
        <p:spPr>
          <a:xfrm>
            <a:off x="6366321" y="6940167"/>
            <a:ext cx="11047523" cy="1132295"/>
          </a:xfrm>
          <a:prstGeom prst="rect">
            <a:avLst/>
          </a:prstGeom>
        </p:spPr>
      </p:pic>
      <p:pic>
        <p:nvPicPr>
          <p:cNvPr id="39" name="Picture 39"/>
          <p:cNvPicPr>
            <a:picLocks noChangeAspect="1"/>
          </p:cNvPicPr>
          <p:nvPr/>
        </p:nvPicPr>
        <p:blipFill>
          <a:blip r:embed="rId9"/>
          <a:srcRect/>
          <a:stretch>
            <a:fillRect/>
          </a:stretch>
        </p:blipFill>
        <p:spPr>
          <a:xfrm>
            <a:off x="6366321" y="8326529"/>
            <a:ext cx="11400496" cy="1863543"/>
          </a:xfrm>
          <a:prstGeom prst="rect">
            <a:avLst/>
          </a:prstGeom>
        </p:spPr>
      </p:pic>
      <p:sp>
        <p:nvSpPr>
          <p:cNvPr id="40" name="TextBox 40"/>
          <p:cNvSpPr txBox="1"/>
          <p:nvPr/>
        </p:nvSpPr>
        <p:spPr>
          <a:xfrm>
            <a:off x="503120" y="415671"/>
            <a:ext cx="8458200" cy="1178433"/>
          </a:xfrm>
          <a:prstGeom prst="rect">
            <a:avLst/>
          </a:prstGeom>
        </p:spPr>
        <p:txBody>
          <a:bodyPr lIns="0" tIns="0" rIns="0" bIns="0" rtlCol="0" anchor="t">
            <a:spAutoFit/>
          </a:bodyPr>
          <a:lstStyle/>
          <a:p>
            <a:pPr marL="0" lvl="0" indent="0">
              <a:lnSpc>
                <a:spcPts val="4716"/>
              </a:lnSpc>
              <a:spcBef>
                <a:spcPct val="0"/>
              </a:spcBef>
            </a:pPr>
            <a:r>
              <a:rPr lang="en-US" sz="3600" spc="107">
                <a:solidFill>
                  <a:srgbClr val="BD2640"/>
                </a:solidFill>
                <a:latin typeface="Aileron Heavy"/>
              </a:rPr>
              <a:t>2016 Election Results Data Preparation</a:t>
            </a:r>
          </a:p>
        </p:txBody>
      </p:sp>
      <p:sp>
        <p:nvSpPr>
          <p:cNvPr id="41" name="TextBox 41"/>
          <p:cNvSpPr txBox="1"/>
          <p:nvPr/>
        </p:nvSpPr>
        <p:spPr>
          <a:xfrm>
            <a:off x="2040518" y="3301126"/>
            <a:ext cx="3008437" cy="1559518"/>
          </a:xfrm>
          <a:prstGeom prst="rect">
            <a:avLst/>
          </a:prstGeom>
        </p:spPr>
        <p:txBody>
          <a:bodyPr lIns="0" tIns="0" rIns="0" bIns="0" rtlCol="0" anchor="t">
            <a:spAutoFit/>
          </a:bodyPr>
          <a:lstStyle/>
          <a:p>
            <a:pPr marL="0" lvl="0" indent="0" algn="l">
              <a:lnSpc>
                <a:spcPts val="3118"/>
              </a:lnSpc>
              <a:spcBef>
                <a:spcPct val="0"/>
              </a:spcBef>
            </a:pPr>
            <a:r>
              <a:rPr lang="en-US" sz="2417" spc="94">
                <a:solidFill>
                  <a:srgbClr val="FFFFFF"/>
                </a:solidFill>
                <a:latin typeface="Glacial Indifference"/>
              </a:rPr>
              <a:t>HTTPS REQUESTS AND API AND PREPROCESS CENSUS</a:t>
            </a:r>
          </a:p>
        </p:txBody>
      </p:sp>
      <p:sp>
        <p:nvSpPr>
          <p:cNvPr id="42" name="TextBox 42"/>
          <p:cNvSpPr txBox="1"/>
          <p:nvPr/>
        </p:nvSpPr>
        <p:spPr>
          <a:xfrm>
            <a:off x="2044522" y="5547994"/>
            <a:ext cx="3235874" cy="417957"/>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Glacial Indifference"/>
              </a:rPr>
              <a:t>COMBINE DATASETS</a:t>
            </a:r>
          </a:p>
        </p:txBody>
      </p:sp>
      <p:sp>
        <p:nvSpPr>
          <p:cNvPr id="43" name="TextBox 43"/>
          <p:cNvSpPr txBox="1"/>
          <p:nvPr/>
        </p:nvSpPr>
        <p:spPr>
          <a:xfrm>
            <a:off x="2044522" y="6816305"/>
            <a:ext cx="3235874" cy="1256157"/>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Glacial Indifference"/>
              </a:rPr>
              <a:t>EXPORT COUNTY-LEVEL RESULTS TO CSV FILE</a:t>
            </a:r>
          </a:p>
        </p:txBody>
      </p:sp>
      <p:sp>
        <p:nvSpPr>
          <p:cNvPr id="44" name="TextBox 44"/>
          <p:cNvSpPr txBox="1"/>
          <p:nvPr/>
        </p:nvSpPr>
        <p:spPr>
          <a:xfrm>
            <a:off x="2044522" y="8704184"/>
            <a:ext cx="3235874" cy="837057"/>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Glacial Indifference"/>
              </a:rPr>
              <a:t>LOAD DATA INTO SQLLITE DATABASE</a:t>
            </a:r>
          </a:p>
        </p:txBody>
      </p:sp>
      <p:sp>
        <p:nvSpPr>
          <p:cNvPr id="45" name="TextBox 45"/>
          <p:cNvSpPr txBox="1"/>
          <p:nvPr/>
        </p:nvSpPr>
        <p:spPr>
          <a:xfrm>
            <a:off x="2044522" y="2255645"/>
            <a:ext cx="3235874" cy="417957"/>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Glacial Indifference"/>
              </a:rPr>
              <a:t>TOWNHALL RESULTS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rot="-1827212">
            <a:off x="5750287" y="-1380166"/>
            <a:ext cx="114786" cy="14563259"/>
          </a:xfrm>
          <a:prstGeom prst="rect">
            <a:avLst/>
          </a:prstGeom>
          <a:solidFill>
            <a:srgbClr val="000000"/>
          </a:solidFill>
        </p:spPr>
      </p:sp>
      <p:grpSp>
        <p:nvGrpSpPr>
          <p:cNvPr id="3" name="Group 3"/>
          <p:cNvGrpSpPr/>
          <p:nvPr/>
        </p:nvGrpSpPr>
        <p:grpSpPr>
          <a:xfrm>
            <a:off x="1152525" y="-513448"/>
            <a:ext cx="4333875" cy="4333875"/>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6CB2"/>
            </a:solidFill>
          </p:spPr>
        </p:sp>
      </p:grpSp>
      <p:grpSp>
        <p:nvGrpSpPr>
          <p:cNvPr id="5" name="Group 5"/>
          <p:cNvGrpSpPr/>
          <p:nvPr/>
        </p:nvGrpSpPr>
        <p:grpSpPr>
          <a:xfrm>
            <a:off x="-1549162" y="2728912"/>
            <a:ext cx="8937149" cy="773957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BD2640"/>
            </a:solidFill>
          </p:spPr>
        </p:sp>
      </p:grpSp>
      <p:pic>
        <p:nvPicPr>
          <p:cNvPr id="7" name="Picture 7"/>
          <p:cNvPicPr>
            <a:picLocks noChangeAspect="1"/>
          </p:cNvPicPr>
          <p:nvPr/>
        </p:nvPicPr>
        <p:blipFill>
          <a:blip r:embed="rId3"/>
          <a:srcRect/>
          <a:stretch>
            <a:fillRect/>
          </a:stretch>
        </p:blipFill>
        <p:spPr>
          <a:xfrm>
            <a:off x="9144000" y="2219808"/>
            <a:ext cx="3780216" cy="1581390"/>
          </a:xfrm>
          <a:prstGeom prst="rect">
            <a:avLst/>
          </a:prstGeom>
        </p:spPr>
      </p:pic>
      <p:pic>
        <p:nvPicPr>
          <p:cNvPr id="8" name="Picture 8"/>
          <p:cNvPicPr>
            <a:picLocks noChangeAspect="1"/>
          </p:cNvPicPr>
          <p:nvPr/>
        </p:nvPicPr>
        <p:blipFill>
          <a:blip r:embed="rId4"/>
          <a:srcRect/>
          <a:stretch>
            <a:fillRect/>
          </a:stretch>
        </p:blipFill>
        <p:spPr>
          <a:xfrm>
            <a:off x="15327096" y="6877822"/>
            <a:ext cx="2485690" cy="2485690"/>
          </a:xfrm>
          <a:prstGeom prst="rect">
            <a:avLst/>
          </a:prstGeom>
        </p:spPr>
      </p:pic>
      <p:pic>
        <p:nvPicPr>
          <p:cNvPr id="9" name="Picture 9"/>
          <p:cNvPicPr>
            <a:picLocks noChangeAspect="1"/>
          </p:cNvPicPr>
          <p:nvPr/>
        </p:nvPicPr>
        <p:blipFill>
          <a:blip r:embed="rId5"/>
          <a:srcRect l="15707" r="13715"/>
          <a:stretch>
            <a:fillRect/>
          </a:stretch>
        </p:blipFill>
        <p:spPr>
          <a:xfrm>
            <a:off x="6223908" y="856047"/>
            <a:ext cx="3851869" cy="970014"/>
          </a:xfrm>
          <a:prstGeom prst="rect">
            <a:avLst/>
          </a:prstGeom>
        </p:spPr>
      </p:pic>
      <p:pic>
        <p:nvPicPr>
          <p:cNvPr id="10" name="Picture 10"/>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7640572" y="1997693"/>
            <a:ext cx="1018539" cy="1007081"/>
          </a:xfrm>
          <a:prstGeom prst="rect">
            <a:avLst/>
          </a:prstGeom>
        </p:spPr>
      </p:pic>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0070047" y="4639960"/>
            <a:ext cx="1018539" cy="1007081"/>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3717522" y="6604427"/>
            <a:ext cx="1018539" cy="1007081"/>
          </a:xfrm>
          <a:prstGeom prst="rect">
            <a:avLst/>
          </a:prstGeom>
        </p:spPr>
      </p:pic>
      <p:pic>
        <p:nvPicPr>
          <p:cNvPr id="13" name="Picture 13"/>
          <p:cNvPicPr>
            <a:picLocks noChangeAspect="1"/>
          </p:cNvPicPr>
          <p:nvPr/>
        </p:nvPicPr>
        <p:blipFill>
          <a:blip r:embed="rId8"/>
          <a:srcRect/>
          <a:stretch>
            <a:fillRect/>
          </a:stretch>
        </p:blipFill>
        <p:spPr>
          <a:xfrm>
            <a:off x="11525538" y="4871705"/>
            <a:ext cx="2368464" cy="1242457"/>
          </a:xfrm>
          <a:prstGeom prst="rect">
            <a:avLst/>
          </a:prstGeom>
        </p:spPr>
      </p:pic>
      <p:pic>
        <p:nvPicPr>
          <p:cNvPr id="14" name="Picture 1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4068722" y="5336630"/>
            <a:ext cx="316140" cy="316140"/>
          </a:xfrm>
          <a:prstGeom prst="rect">
            <a:avLst/>
          </a:prstGeom>
        </p:spPr>
      </p:pic>
      <p:pic>
        <p:nvPicPr>
          <p:cNvPr id="15" name="Picture 15"/>
          <p:cNvPicPr>
            <a:picLocks noChangeAspect="1"/>
          </p:cNvPicPr>
          <p:nvPr/>
        </p:nvPicPr>
        <p:blipFill>
          <a:blip r:embed="rId5"/>
          <a:srcRect l="15707" r="13715"/>
          <a:stretch>
            <a:fillRect/>
          </a:stretch>
        </p:blipFill>
        <p:spPr>
          <a:xfrm>
            <a:off x="14644006" y="5007926"/>
            <a:ext cx="3548186" cy="893538"/>
          </a:xfrm>
          <a:prstGeom prst="rect">
            <a:avLst/>
          </a:prstGeom>
        </p:spPr>
      </p:pic>
      <p:sp>
        <p:nvSpPr>
          <p:cNvPr id="16" name="TextBox 16"/>
          <p:cNvSpPr txBox="1"/>
          <p:nvPr/>
        </p:nvSpPr>
        <p:spPr>
          <a:xfrm>
            <a:off x="8389646" y="143577"/>
            <a:ext cx="9069139" cy="712470"/>
          </a:xfrm>
          <a:prstGeom prst="rect">
            <a:avLst/>
          </a:prstGeom>
        </p:spPr>
        <p:txBody>
          <a:bodyPr lIns="0" tIns="0" rIns="0" bIns="0" rtlCol="0" anchor="t">
            <a:spAutoFit/>
          </a:bodyPr>
          <a:lstStyle/>
          <a:p>
            <a:pPr algn="ctr">
              <a:lnSpc>
                <a:spcPts val="5880"/>
              </a:lnSpc>
            </a:pPr>
            <a:r>
              <a:rPr lang="en-US" sz="4200">
                <a:solidFill>
                  <a:srgbClr val="BD2640"/>
                </a:solidFill>
                <a:latin typeface="Open Sans Extra Bold"/>
              </a:rPr>
              <a:t>2020 Election Results ETL Process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a:off x="503120" y="1599782"/>
            <a:ext cx="5716476" cy="1644902"/>
          </a:xfrm>
          <a:prstGeom prst="rect">
            <a:avLst/>
          </a:prstGeom>
          <a:solidFill>
            <a:srgbClr val="EFEFEF">
              <a:alpha val="29803"/>
            </a:srgbClr>
          </a:solidFill>
        </p:spPr>
      </p:sp>
      <p:sp>
        <p:nvSpPr>
          <p:cNvPr id="3" name="AutoShape 3"/>
          <p:cNvSpPr/>
          <p:nvPr/>
        </p:nvSpPr>
        <p:spPr>
          <a:xfrm>
            <a:off x="503120" y="1656460"/>
            <a:ext cx="4777276" cy="1588225"/>
          </a:xfrm>
          <a:prstGeom prst="rect">
            <a:avLst/>
          </a:prstGeom>
          <a:solidFill>
            <a:srgbClr val="3F6CB2"/>
          </a:solidFill>
        </p:spPr>
      </p:sp>
      <p:sp>
        <p:nvSpPr>
          <p:cNvPr id="4" name="TextBox 4"/>
          <p:cNvSpPr txBox="1"/>
          <p:nvPr/>
        </p:nvSpPr>
        <p:spPr>
          <a:xfrm>
            <a:off x="2040518" y="2227306"/>
            <a:ext cx="3235874" cy="417957"/>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Glacial Indifference"/>
              </a:rPr>
              <a:t>NEW YORK TIMES</a:t>
            </a:r>
          </a:p>
        </p:txBody>
      </p:sp>
      <p:grpSp>
        <p:nvGrpSpPr>
          <p:cNvPr id="5" name="Group 5"/>
          <p:cNvGrpSpPr/>
          <p:nvPr/>
        </p:nvGrpSpPr>
        <p:grpSpPr>
          <a:xfrm rot="-8100000">
            <a:off x="4694365" y="1869713"/>
            <a:ext cx="1164053" cy="1162190"/>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F6CB2"/>
            </a:solidFill>
          </p:spPr>
        </p:sp>
      </p:grpSp>
      <p:sp>
        <p:nvSpPr>
          <p:cNvPr id="7" name="AutoShape 7"/>
          <p:cNvSpPr/>
          <p:nvPr/>
        </p:nvSpPr>
        <p:spPr>
          <a:xfrm>
            <a:off x="503120" y="3329701"/>
            <a:ext cx="4777276" cy="1644902"/>
          </a:xfrm>
          <a:prstGeom prst="rect">
            <a:avLst/>
          </a:prstGeom>
          <a:solidFill>
            <a:srgbClr val="BD2640"/>
          </a:solidFill>
        </p:spPr>
      </p:sp>
      <p:grpSp>
        <p:nvGrpSpPr>
          <p:cNvPr id="8" name="Group 8"/>
          <p:cNvGrpSpPr/>
          <p:nvPr/>
        </p:nvGrpSpPr>
        <p:grpSpPr>
          <a:xfrm rot="-8100000">
            <a:off x="4694365" y="3533430"/>
            <a:ext cx="1164053" cy="1162190"/>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BD2640"/>
            </a:solidFill>
          </p:spPr>
        </p:sp>
      </p:grpSp>
      <p:sp>
        <p:nvSpPr>
          <p:cNvPr id="10" name="AutoShape 10"/>
          <p:cNvSpPr/>
          <p:nvPr/>
        </p:nvSpPr>
        <p:spPr>
          <a:xfrm>
            <a:off x="503120" y="4946265"/>
            <a:ext cx="5716476" cy="1644902"/>
          </a:xfrm>
          <a:prstGeom prst="rect">
            <a:avLst/>
          </a:prstGeom>
          <a:solidFill>
            <a:srgbClr val="EFEFEF">
              <a:alpha val="29803"/>
            </a:srgbClr>
          </a:solidFill>
        </p:spPr>
      </p:sp>
      <p:sp>
        <p:nvSpPr>
          <p:cNvPr id="11" name="AutoShape 11"/>
          <p:cNvSpPr/>
          <p:nvPr/>
        </p:nvSpPr>
        <p:spPr>
          <a:xfrm>
            <a:off x="503120" y="4946265"/>
            <a:ext cx="4777276" cy="1644902"/>
          </a:xfrm>
          <a:prstGeom prst="rect">
            <a:avLst/>
          </a:prstGeom>
          <a:solidFill>
            <a:srgbClr val="3F6CB2"/>
          </a:solidFill>
        </p:spPr>
      </p:sp>
      <p:grpSp>
        <p:nvGrpSpPr>
          <p:cNvPr id="12" name="Group 12"/>
          <p:cNvGrpSpPr/>
          <p:nvPr/>
        </p:nvGrpSpPr>
        <p:grpSpPr>
          <a:xfrm rot="-8100000">
            <a:off x="4694365" y="5187621"/>
            <a:ext cx="1164053" cy="1162190"/>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F6CB2"/>
            </a:solidFill>
          </p:spPr>
        </p:sp>
      </p:grpSp>
      <p:sp>
        <p:nvSpPr>
          <p:cNvPr id="14" name="AutoShape 14"/>
          <p:cNvSpPr/>
          <p:nvPr/>
        </p:nvSpPr>
        <p:spPr>
          <a:xfrm>
            <a:off x="503120" y="6619506"/>
            <a:ext cx="4777276" cy="1644902"/>
          </a:xfrm>
          <a:prstGeom prst="rect">
            <a:avLst/>
          </a:prstGeom>
          <a:solidFill>
            <a:srgbClr val="BD2640"/>
          </a:solidFill>
        </p:spPr>
      </p:sp>
      <p:grpSp>
        <p:nvGrpSpPr>
          <p:cNvPr id="15" name="Group 15"/>
          <p:cNvGrpSpPr/>
          <p:nvPr/>
        </p:nvGrpSpPr>
        <p:grpSpPr>
          <a:xfrm rot="-8100000">
            <a:off x="4694365" y="6860862"/>
            <a:ext cx="1164053" cy="1162190"/>
            <a:chOff x="0" y="0"/>
            <a:chExt cx="6350000" cy="6339840"/>
          </a:xfrm>
        </p:grpSpPr>
        <p:sp>
          <p:nvSpPr>
            <p:cNvPr id="16" name="Freeform 1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BD2640"/>
            </a:solidFill>
          </p:spPr>
        </p:sp>
      </p:grpSp>
      <p:sp>
        <p:nvSpPr>
          <p:cNvPr id="17" name="AutoShape 17"/>
          <p:cNvSpPr/>
          <p:nvPr/>
        </p:nvSpPr>
        <p:spPr>
          <a:xfrm>
            <a:off x="503120" y="8297836"/>
            <a:ext cx="5716476" cy="1644902"/>
          </a:xfrm>
          <a:prstGeom prst="rect">
            <a:avLst/>
          </a:prstGeom>
          <a:solidFill>
            <a:srgbClr val="EFEFEF">
              <a:alpha val="29803"/>
            </a:srgbClr>
          </a:solidFill>
        </p:spPr>
      </p:sp>
      <p:sp>
        <p:nvSpPr>
          <p:cNvPr id="18" name="AutoShape 18"/>
          <p:cNvSpPr/>
          <p:nvPr/>
        </p:nvSpPr>
        <p:spPr>
          <a:xfrm>
            <a:off x="503120" y="8297836"/>
            <a:ext cx="4777276" cy="1644902"/>
          </a:xfrm>
          <a:prstGeom prst="rect">
            <a:avLst/>
          </a:prstGeom>
          <a:solidFill>
            <a:srgbClr val="3F6CB2"/>
          </a:solidFill>
        </p:spPr>
      </p:sp>
      <p:grpSp>
        <p:nvGrpSpPr>
          <p:cNvPr id="19" name="Group 19"/>
          <p:cNvGrpSpPr/>
          <p:nvPr/>
        </p:nvGrpSpPr>
        <p:grpSpPr>
          <a:xfrm rot="-8100000">
            <a:off x="4694365" y="8539192"/>
            <a:ext cx="1164053" cy="1162190"/>
            <a:chOff x="0" y="0"/>
            <a:chExt cx="6350000" cy="6339840"/>
          </a:xfrm>
        </p:grpSpPr>
        <p:sp>
          <p:nvSpPr>
            <p:cNvPr id="20" name="Freeform 20"/>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F6CB2"/>
            </a:solidFill>
          </p:spPr>
        </p:sp>
      </p:grpSp>
      <p:grpSp>
        <p:nvGrpSpPr>
          <p:cNvPr id="21" name="Group 21"/>
          <p:cNvGrpSpPr/>
          <p:nvPr/>
        </p:nvGrpSpPr>
        <p:grpSpPr>
          <a:xfrm>
            <a:off x="928880" y="1709286"/>
            <a:ext cx="783092" cy="1539250"/>
            <a:chOff x="0" y="0"/>
            <a:chExt cx="1044123" cy="2052334"/>
          </a:xfrm>
        </p:grpSpPr>
        <p:pic>
          <p:nvPicPr>
            <p:cNvPr id="22" name="Picture 2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23" name="TextBox 23"/>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000000"/>
                  </a:solidFill>
                  <a:latin typeface="Aileron Heavy"/>
                </a:rPr>
                <a:t>01</a:t>
              </a:r>
            </a:p>
          </p:txBody>
        </p:sp>
      </p:grpSp>
      <p:grpSp>
        <p:nvGrpSpPr>
          <p:cNvPr id="24" name="Group 24"/>
          <p:cNvGrpSpPr/>
          <p:nvPr/>
        </p:nvGrpSpPr>
        <p:grpSpPr>
          <a:xfrm>
            <a:off x="928880" y="3317215"/>
            <a:ext cx="783092" cy="1539250"/>
            <a:chOff x="0" y="0"/>
            <a:chExt cx="1044123" cy="2052334"/>
          </a:xfrm>
        </p:grpSpPr>
        <p:pic>
          <p:nvPicPr>
            <p:cNvPr id="25" name="Picture 2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26" name="TextBox 26"/>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000000"/>
                  </a:solidFill>
                  <a:latin typeface="Aileron Heavy"/>
                </a:rPr>
                <a:t>02</a:t>
              </a:r>
            </a:p>
          </p:txBody>
        </p:sp>
      </p:grpSp>
      <p:grpSp>
        <p:nvGrpSpPr>
          <p:cNvPr id="27" name="Group 27"/>
          <p:cNvGrpSpPr/>
          <p:nvPr/>
        </p:nvGrpSpPr>
        <p:grpSpPr>
          <a:xfrm>
            <a:off x="928880" y="4999091"/>
            <a:ext cx="783092" cy="1539250"/>
            <a:chOff x="0" y="0"/>
            <a:chExt cx="1044123" cy="2052334"/>
          </a:xfrm>
        </p:grpSpPr>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29" name="TextBox 29"/>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000000"/>
                  </a:solidFill>
                  <a:latin typeface="Aileron Heavy"/>
                </a:rPr>
                <a:t>03</a:t>
              </a:r>
            </a:p>
          </p:txBody>
        </p:sp>
      </p:grpSp>
      <p:grpSp>
        <p:nvGrpSpPr>
          <p:cNvPr id="30" name="Group 30"/>
          <p:cNvGrpSpPr/>
          <p:nvPr/>
        </p:nvGrpSpPr>
        <p:grpSpPr>
          <a:xfrm>
            <a:off x="928880" y="6672332"/>
            <a:ext cx="783092" cy="1539250"/>
            <a:chOff x="0" y="0"/>
            <a:chExt cx="1044123" cy="2052334"/>
          </a:xfrm>
        </p:grpSpPr>
        <p:pic>
          <p:nvPicPr>
            <p:cNvPr id="31" name="Picture 3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2" name="TextBox 32"/>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000000"/>
                  </a:solidFill>
                  <a:latin typeface="Aileron Heavy"/>
                </a:rPr>
                <a:t>04</a:t>
              </a:r>
            </a:p>
          </p:txBody>
        </p:sp>
      </p:grpSp>
      <p:grpSp>
        <p:nvGrpSpPr>
          <p:cNvPr id="33" name="Group 33"/>
          <p:cNvGrpSpPr/>
          <p:nvPr/>
        </p:nvGrpSpPr>
        <p:grpSpPr>
          <a:xfrm>
            <a:off x="928880" y="8367375"/>
            <a:ext cx="783092" cy="1539250"/>
            <a:chOff x="0" y="0"/>
            <a:chExt cx="1044123" cy="2052334"/>
          </a:xfrm>
        </p:grpSpPr>
        <p:pic>
          <p:nvPicPr>
            <p:cNvPr id="34" name="Picture 3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5" name="TextBox 35"/>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000000"/>
                  </a:solidFill>
                  <a:latin typeface="Aileron Heavy"/>
                </a:rPr>
                <a:t>05</a:t>
              </a:r>
            </a:p>
          </p:txBody>
        </p:sp>
      </p:grpSp>
      <p:pic>
        <p:nvPicPr>
          <p:cNvPr id="36" name="Picture 36"/>
          <p:cNvPicPr>
            <a:picLocks noChangeAspect="1"/>
          </p:cNvPicPr>
          <p:nvPr/>
        </p:nvPicPr>
        <p:blipFill>
          <a:blip r:embed="rId4"/>
          <a:srcRect/>
          <a:stretch>
            <a:fillRect/>
          </a:stretch>
        </p:blipFill>
        <p:spPr>
          <a:xfrm>
            <a:off x="6219596" y="1983312"/>
            <a:ext cx="10407587" cy="991199"/>
          </a:xfrm>
          <a:prstGeom prst="rect">
            <a:avLst/>
          </a:prstGeom>
        </p:spPr>
      </p:pic>
      <p:pic>
        <p:nvPicPr>
          <p:cNvPr id="37" name="Picture 37"/>
          <p:cNvPicPr>
            <a:picLocks noChangeAspect="1"/>
          </p:cNvPicPr>
          <p:nvPr/>
        </p:nvPicPr>
        <p:blipFill>
          <a:blip r:embed="rId5"/>
          <a:srcRect/>
          <a:stretch>
            <a:fillRect/>
          </a:stretch>
        </p:blipFill>
        <p:spPr>
          <a:xfrm>
            <a:off x="6219596" y="3435995"/>
            <a:ext cx="4133268" cy="1243088"/>
          </a:xfrm>
          <a:prstGeom prst="rect">
            <a:avLst/>
          </a:prstGeom>
        </p:spPr>
      </p:pic>
      <p:pic>
        <p:nvPicPr>
          <p:cNvPr id="38" name="Picture 38"/>
          <p:cNvPicPr>
            <a:picLocks noChangeAspect="1"/>
          </p:cNvPicPr>
          <p:nvPr/>
        </p:nvPicPr>
        <p:blipFill>
          <a:blip r:embed="rId6"/>
          <a:srcRect/>
          <a:stretch>
            <a:fillRect/>
          </a:stretch>
        </p:blipFill>
        <p:spPr>
          <a:xfrm>
            <a:off x="6219596" y="5422952"/>
            <a:ext cx="11579287" cy="680283"/>
          </a:xfrm>
          <a:prstGeom prst="rect">
            <a:avLst/>
          </a:prstGeom>
        </p:spPr>
      </p:pic>
      <p:pic>
        <p:nvPicPr>
          <p:cNvPr id="39" name="Picture 39"/>
          <p:cNvPicPr>
            <a:picLocks noChangeAspect="1"/>
          </p:cNvPicPr>
          <p:nvPr/>
        </p:nvPicPr>
        <p:blipFill>
          <a:blip r:embed="rId7"/>
          <a:srcRect/>
          <a:stretch>
            <a:fillRect/>
          </a:stretch>
        </p:blipFill>
        <p:spPr>
          <a:xfrm>
            <a:off x="6219596" y="7000325"/>
            <a:ext cx="11221792" cy="883264"/>
          </a:xfrm>
          <a:prstGeom prst="rect">
            <a:avLst/>
          </a:prstGeom>
        </p:spPr>
      </p:pic>
      <p:pic>
        <p:nvPicPr>
          <p:cNvPr id="40" name="Picture 40"/>
          <p:cNvPicPr>
            <a:picLocks noChangeAspect="1"/>
          </p:cNvPicPr>
          <p:nvPr/>
        </p:nvPicPr>
        <p:blipFill>
          <a:blip r:embed="rId8"/>
          <a:srcRect t="719" b="719"/>
          <a:stretch>
            <a:fillRect/>
          </a:stretch>
        </p:blipFill>
        <p:spPr>
          <a:xfrm>
            <a:off x="6335046" y="8297836"/>
            <a:ext cx="9680781" cy="1575363"/>
          </a:xfrm>
          <a:prstGeom prst="rect">
            <a:avLst/>
          </a:prstGeom>
        </p:spPr>
      </p:pic>
      <p:sp>
        <p:nvSpPr>
          <p:cNvPr id="41" name="TextBox 41"/>
          <p:cNvSpPr txBox="1"/>
          <p:nvPr/>
        </p:nvSpPr>
        <p:spPr>
          <a:xfrm>
            <a:off x="685800" y="330118"/>
            <a:ext cx="8458200" cy="1186053"/>
          </a:xfrm>
          <a:prstGeom prst="rect">
            <a:avLst/>
          </a:prstGeom>
        </p:spPr>
        <p:txBody>
          <a:bodyPr lIns="0" tIns="0" rIns="0" bIns="0" rtlCol="0" anchor="t">
            <a:spAutoFit/>
          </a:bodyPr>
          <a:lstStyle/>
          <a:p>
            <a:pPr marL="0" lvl="0" indent="0">
              <a:lnSpc>
                <a:spcPts val="4716"/>
              </a:lnSpc>
              <a:spcBef>
                <a:spcPct val="0"/>
              </a:spcBef>
            </a:pPr>
            <a:r>
              <a:rPr lang="en-US" sz="3600" spc="107">
                <a:solidFill>
                  <a:srgbClr val="B91F1F"/>
                </a:solidFill>
                <a:latin typeface="Aileron Heavy"/>
              </a:rPr>
              <a:t>2020 Election Results Data Preparation</a:t>
            </a:r>
          </a:p>
        </p:txBody>
      </p:sp>
      <p:sp>
        <p:nvSpPr>
          <p:cNvPr id="42" name="TextBox 42"/>
          <p:cNvSpPr txBox="1"/>
          <p:nvPr/>
        </p:nvSpPr>
        <p:spPr>
          <a:xfrm>
            <a:off x="2040518" y="3572805"/>
            <a:ext cx="3235874" cy="1172718"/>
          </a:xfrm>
          <a:prstGeom prst="rect">
            <a:avLst/>
          </a:prstGeom>
        </p:spPr>
        <p:txBody>
          <a:bodyPr lIns="0" tIns="0" rIns="0" bIns="0" rtlCol="0" anchor="t">
            <a:spAutoFit/>
          </a:bodyPr>
          <a:lstStyle/>
          <a:p>
            <a:pPr marL="0" lvl="0" indent="0" algn="l">
              <a:lnSpc>
                <a:spcPts val="3096"/>
              </a:lnSpc>
              <a:spcBef>
                <a:spcPct val="0"/>
              </a:spcBef>
            </a:pPr>
            <a:r>
              <a:rPr lang="en-US" sz="2400" spc="93">
                <a:solidFill>
                  <a:srgbClr val="FFFFFF"/>
                </a:solidFill>
                <a:latin typeface="Glacial Indifference"/>
              </a:rPr>
              <a:t>HTTPS REQUESTS AND API AND PREPROCESS CENSUS</a:t>
            </a:r>
          </a:p>
        </p:txBody>
      </p:sp>
      <p:sp>
        <p:nvSpPr>
          <p:cNvPr id="43" name="TextBox 43"/>
          <p:cNvSpPr txBox="1"/>
          <p:nvPr/>
        </p:nvSpPr>
        <p:spPr>
          <a:xfrm>
            <a:off x="2044522" y="5170614"/>
            <a:ext cx="3235874" cy="1172718"/>
          </a:xfrm>
          <a:prstGeom prst="rect">
            <a:avLst/>
          </a:prstGeom>
        </p:spPr>
        <p:txBody>
          <a:bodyPr lIns="0" tIns="0" rIns="0" bIns="0" rtlCol="0" anchor="t">
            <a:spAutoFit/>
          </a:bodyPr>
          <a:lstStyle/>
          <a:p>
            <a:pPr marL="0" lvl="0" indent="0" algn="l">
              <a:lnSpc>
                <a:spcPts val="3096"/>
              </a:lnSpc>
              <a:spcBef>
                <a:spcPct val="0"/>
              </a:spcBef>
            </a:pPr>
            <a:r>
              <a:rPr lang="en-US" sz="2400" spc="93">
                <a:solidFill>
                  <a:srgbClr val="FFFFFF"/>
                </a:solidFill>
                <a:latin typeface="Glacial Indifference"/>
              </a:rPr>
              <a:t>COMBINE DATASETS INTO PANDAS DATAFRAME</a:t>
            </a:r>
          </a:p>
        </p:txBody>
      </p:sp>
      <p:sp>
        <p:nvSpPr>
          <p:cNvPr id="44" name="TextBox 44"/>
          <p:cNvSpPr txBox="1"/>
          <p:nvPr/>
        </p:nvSpPr>
        <p:spPr>
          <a:xfrm>
            <a:off x="2044522" y="6816305"/>
            <a:ext cx="3235874" cy="1256157"/>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Glacial Indifference"/>
              </a:rPr>
              <a:t>EXPORT COUNTY-LEVEL RESULTS TO CSV FILE</a:t>
            </a:r>
          </a:p>
        </p:txBody>
      </p:sp>
      <p:sp>
        <p:nvSpPr>
          <p:cNvPr id="45" name="TextBox 45"/>
          <p:cNvSpPr txBox="1"/>
          <p:nvPr/>
        </p:nvSpPr>
        <p:spPr>
          <a:xfrm>
            <a:off x="2044522" y="8704184"/>
            <a:ext cx="3235874" cy="837057"/>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Glacial Indifference"/>
              </a:rPr>
              <a:t>LOAD DATA INTO SQLLITE DATABASE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rot="-1827212">
            <a:off x="5750287" y="-1380166"/>
            <a:ext cx="114786" cy="14563259"/>
          </a:xfrm>
          <a:prstGeom prst="rect">
            <a:avLst/>
          </a:prstGeom>
          <a:solidFill>
            <a:srgbClr val="000000"/>
          </a:solidFill>
        </p:spPr>
      </p:sp>
      <p:grpSp>
        <p:nvGrpSpPr>
          <p:cNvPr id="3" name="Group 3"/>
          <p:cNvGrpSpPr/>
          <p:nvPr/>
        </p:nvGrpSpPr>
        <p:grpSpPr>
          <a:xfrm>
            <a:off x="1152525" y="-513448"/>
            <a:ext cx="4333875" cy="4333875"/>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6CB2"/>
            </a:solidFill>
          </p:spPr>
        </p:sp>
      </p:grpSp>
      <p:grpSp>
        <p:nvGrpSpPr>
          <p:cNvPr id="5" name="Group 5"/>
          <p:cNvGrpSpPr/>
          <p:nvPr/>
        </p:nvGrpSpPr>
        <p:grpSpPr>
          <a:xfrm>
            <a:off x="-1549162" y="2728912"/>
            <a:ext cx="8937149" cy="773957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BD2640"/>
            </a:solidFill>
          </p:spPr>
        </p:sp>
      </p:grpSp>
      <p:pic>
        <p:nvPicPr>
          <p:cNvPr id="7" name="Picture 7"/>
          <p:cNvPicPr>
            <a:picLocks noChangeAspect="1"/>
          </p:cNvPicPr>
          <p:nvPr/>
        </p:nvPicPr>
        <p:blipFill>
          <a:blip r:embed="rId2"/>
          <a:srcRect/>
          <a:stretch>
            <a:fillRect/>
          </a:stretch>
        </p:blipFill>
        <p:spPr>
          <a:xfrm>
            <a:off x="7062083" y="1028700"/>
            <a:ext cx="1609390" cy="1609390"/>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863449" y="1552844"/>
            <a:ext cx="561103" cy="561103"/>
          </a:xfrm>
          <a:prstGeom prst="rect">
            <a:avLst/>
          </a:prstGeom>
        </p:spPr>
      </p:pic>
      <p:pic>
        <p:nvPicPr>
          <p:cNvPr id="9" name="Picture 9"/>
          <p:cNvPicPr>
            <a:picLocks noChangeAspect="1"/>
          </p:cNvPicPr>
          <p:nvPr/>
        </p:nvPicPr>
        <p:blipFill>
          <a:blip r:embed="rId2"/>
          <a:srcRect/>
          <a:stretch>
            <a:fillRect/>
          </a:stretch>
        </p:blipFill>
        <p:spPr>
          <a:xfrm>
            <a:off x="9690983" y="1028700"/>
            <a:ext cx="1609390" cy="1609390"/>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220920" y="2899102"/>
            <a:ext cx="2407263" cy="1842651"/>
          </a:xfrm>
          <a:prstGeom prst="rect">
            <a:avLst/>
          </a:prstGeom>
        </p:spPr>
      </p:pic>
      <p:pic>
        <p:nvPicPr>
          <p:cNvPr id="11" name="Picture 11"/>
          <p:cNvPicPr>
            <a:picLocks noChangeAspect="1"/>
          </p:cNvPicPr>
          <p:nvPr/>
        </p:nvPicPr>
        <p:blipFill>
          <a:blip r:embed="rId7"/>
          <a:srcRect/>
          <a:stretch>
            <a:fillRect/>
          </a:stretch>
        </p:blipFill>
        <p:spPr>
          <a:xfrm>
            <a:off x="10628183" y="2638090"/>
            <a:ext cx="4844312" cy="3227523"/>
          </a:xfrm>
          <a:prstGeom prst="rect">
            <a:avLst/>
          </a:prstGeom>
        </p:spPr>
      </p:pic>
      <p:pic>
        <p:nvPicPr>
          <p:cNvPr id="12" name="Picture 12"/>
          <p:cNvPicPr>
            <a:picLocks noChangeAspect="1"/>
          </p:cNvPicPr>
          <p:nvPr/>
        </p:nvPicPr>
        <p:blipFill>
          <a:blip r:embed="rId8"/>
          <a:srcRect/>
          <a:stretch>
            <a:fillRect/>
          </a:stretch>
        </p:blipFill>
        <p:spPr>
          <a:xfrm>
            <a:off x="10237848" y="6281327"/>
            <a:ext cx="1175040" cy="1175040"/>
          </a:xfrm>
          <a:prstGeom prst="rect">
            <a:avLst/>
          </a:prstGeom>
        </p:spPr>
      </p:pic>
      <p:pic>
        <p:nvPicPr>
          <p:cNvPr id="13" name="Picture 13"/>
          <p:cNvPicPr>
            <a:picLocks noChangeAspect="1"/>
          </p:cNvPicPr>
          <p:nvPr/>
        </p:nvPicPr>
        <p:blipFill>
          <a:blip r:embed="rId9"/>
          <a:srcRect/>
          <a:stretch>
            <a:fillRect/>
          </a:stretch>
        </p:blipFill>
        <p:spPr>
          <a:xfrm>
            <a:off x="12488315" y="5688417"/>
            <a:ext cx="3834761" cy="3834761"/>
          </a:xfrm>
          <a:prstGeom prst="rect">
            <a:avLst/>
          </a:prstGeom>
        </p:spPr>
      </p:pic>
      <p:pic>
        <p:nvPicPr>
          <p:cNvPr id="14" name="Picture 14"/>
          <p:cNvPicPr>
            <a:picLocks noChangeAspect="1"/>
          </p:cNvPicPr>
          <p:nvPr/>
        </p:nvPicPr>
        <p:blipFill>
          <a:blip r:embed="rId10"/>
          <a:srcRect/>
          <a:stretch>
            <a:fillRect/>
          </a:stretch>
        </p:blipFill>
        <p:spPr>
          <a:xfrm>
            <a:off x="7866778" y="5688417"/>
            <a:ext cx="1990515" cy="1990515"/>
          </a:xfrm>
          <a:prstGeom prst="rect">
            <a:avLst/>
          </a:prstGeom>
        </p:spPr>
      </p:pic>
      <p:pic>
        <p:nvPicPr>
          <p:cNvPr id="15" name="Picture 15"/>
          <p:cNvPicPr>
            <a:picLocks noChangeAspect="1"/>
          </p:cNvPicPr>
          <p:nvPr/>
        </p:nvPicPr>
        <p:blipFill>
          <a:blip r:embed="rId11"/>
          <a:srcRect/>
          <a:stretch>
            <a:fillRect/>
          </a:stretch>
        </p:blipFill>
        <p:spPr>
          <a:xfrm>
            <a:off x="7928739" y="8115453"/>
            <a:ext cx="3857107" cy="11428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8068889" y="2103814"/>
            <a:ext cx="5657873" cy="5657850"/>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4999" r="-24999"/>
              </a:stretch>
            </a:blipFill>
          </p:spPr>
        </p:sp>
      </p:grpSp>
      <p:sp>
        <p:nvSpPr>
          <p:cNvPr id="4" name="TextBox 4"/>
          <p:cNvSpPr txBox="1"/>
          <p:nvPr/>
        </p:nvSpPr>
        <p:spPr>
          <a:xfrm>
            <a:off x="8867454" y="1773720"/>
            <a:ext cx="8110305" cy="572339"/>
          </a:xfrm>
          <a:prstGeom prst="rect">
            <a:avLst/>
          </a:prstGeom>
        </p:spPr>
        <p:txBody>
          <a:bodyPr lIns="0" tIns="0" rIns="0" bIns="0" rtlCol="0" anchor="t">
            <a:spAutoFit/>
          </a:bodyPr>
          <a:lstStyle/>
          <a:p>
            <a:pPr algn="r">
              <a:lnSpc>
                <a:spcPts val="4789"/>
              </a:lnSpc>
            </a:pPr>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681</Words>
  <Application>Microsoft Office PowerPoint</Application>
  <PresentationFormat>Custom</PresentationFormat>
  <Paragraphs>109</Paragraphs>
  <Slides>18</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Glacial Indifference</vt:lpstr>
      <vt:lpstr>Arial</vt:lpstr>
      <vt:lpstr>Open Sans Extra Bold</vt:lpstr>
      <vt:lpstr>Aileron Heavy</vt:lpstr>
      <vt:lpstr>Open Sans</vt:lpstr>
      <vt:lpstr>Glacial Indifference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UCB- Project 3</dc:title>
  <cp:lastModifiedBy>Anand Sharan</cp:lastModifiedBy>
  <cp:revision>2</cp:revision>
  <dcterms:created xsi:type="dcterms:W3CDTF">2006-08-16T00:00:00Z</dcterms:created>
  <dcterms:modified xsi:type="dcterms:W3CDTF">2021-01-07T03:35:22Z</dcterms:modified>
  <dc:identifier>DAESGjCA6Zw</dc:identifier>
</cp:coreProperties>
</file>